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notesMasterIdLst>
    <p:notesMasterId r:id="rId25"/>
  </p:notesMasterIdLst>
  <p:sldIdLst>
    <p:sldId id="256" r:id="rId2"/>
    <p:sldId id="388" r:id="rId3"/>
    <p:sldId id="415" r:id="rId4"/>
    <p:sldId id="416" r:id="rId5"/>
    <p:sldId id="418" r:id="rId6"/>
    <p:sldId id="419" r:id="rId7"/>
    <p:sldId id="421" r:id="rId8"/>
    <p:sldId id="422" r:id="rId9"/>
    <p:sldId id="423" r:id="rId10"/>
    <p:sldId id="424" r:id="rId11"/>
    <p:sldId id="425" r:id="rId12"/>
    <p:sldId id="389" r:id="rId13"/>
    <p:sldId id="420" r:id="rId14"/>
    <p:sldId id="431" r:id="rId15"/>
    <p:sldId id="360" r:id="rId16"/>
    <p:sldId id="417" r:id="rId17"/>
    <p:sldId id="405" r:id="rId18"/>
    <p:sldId id="426" r:id="rId19"/>
    <p:sldId id="427" r:id="rId20"/>
    <p:sldId id="428" r:id="rId21"/>
    <p:sldId id="429" r:id="rId22"/>
    <p:sldId id="430" r:id="rId23"/>
    <p:sldId id="265" r:id="rId24"/>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00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480BDD-1931-46A2-BA6F-E15DCC393AB5}" type="doc">
      <dgm:prSet loTypeId="urn:microsoft.com/office/officeart/2008/layout/RadialCluster" loCatId="relationship" qsTypeId="urn:microsoft.com/office/officeart/2005/8/quickstyle/3d2" qsCatId="3D" csTypeId="urn:microsoft.com/office/officeart/2005/8/colors/accent1_2" csCatId="accent1" phldr="1"/>
      <dgm:spPr/>
      <dgm:t>
        <a:bodyPr/>
        <a:lstStyle/>
        <a:p>
          <a:endParaRPr lang="ru-RU"/>
        </a:p>
      </dgm:t>
    </dgm:pt>
    <dgm:pt modelId="{343BB826-D503-4626-B582-274244FCA04E}">
      <dgm:prSet phldrT="[Текст]" custT="1"/>
      <dgm:spPr>
        <a:solidFill>
          <a:schemeClr val="accent1">
            <a:lumMod val="75000"/>
          </a:schemeClr>
        </a:solidFill>
      </dgm:spPr>
      <dgm:t>
        <a:bodyPr/>
        <a:lstStyle/>
        <a:p>
          <a:r>
            <a:rPr lang="ru-RU" sz="2200" b="1" dirty="0" smtClean="0">
              <a:solidFill>
                <a:schemeClr val="bg1">
                  <a:lumMod val="95000"/>
                  <a:lumOff val="5000"/>
                </a:schemeClr>
              </a:solidFill>
              <a:latin typeface="Liberation Serif" panose="02020603050405020304" pitchFamily="18" charset="0"/>
              <a:ea typeface="Liberation Serif" panose="02020603050405020304" pitchFamily="18" charset="0"/>
              <a:cs typeface="Liberation Serif" panose="02020603050405020304" pitchFamily="18" charset="0"/>
            </a:rPr>
            <a:t>Заказчик</a:t>
          </a:r>
          <a:endParaRPr lang="ru-RU" sz="2200" b="1" dirty="0">
            <a:solidFill>
              <a:schemeClr val="bg1">
                <a:lumMod val="95000"/>
                <a:lumOff val="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dgm:t>
    </dgm:pt>
    <dgm:pt modelId="{22F9677C-3717-4725-9250-38BD6821A782}" type="parTrans" cxnId="{9396ABDC-5CF4-4E68-A7D4-DEA06ACFACCB}">
      <dgm:prSet/>
      <dgm:spPr/>
      <dgm:t>
        <a:bodyPr/>
        <a:lstStyle/>
        <a:p>
          <a:endParaRPr lang="ru-RU"/>
        </a:p>
      </dgm:t>
    </dgm:pt>
    <dgm:pt modelId="{B8D45002-E75E-42AA-BD2A-5F6A5BBB1871}" type="sibTrans" cxnId="{9396ABDC-5CF4-4E68-A7D4-DEA06ACFACCB}">
      <dgm:prSet/>
      <dgm:spPr/>
      <dgm:t>
        <a:bodyPr/>
        <a:lstStyle/>
        <a:p>
          <a:endParaRPr lang="ru-RU"/>
        </a:p>
      </dgm:t>
    </dgm:pt>
    <dgm:pt modelId="{BB2C8ABE-B076-4B36-9A4C-EF4E251A8B7F}">
      <dgm:prSet custT="1"/>
      <dgm:spPr>
        <a:solidFill>
          <a:schemeClr val="accent1">
            <a:lumMod val="40000"/>
            <a:lumOff val="60000"/>
          </a:schemeClr>
        </a:solidFill>
      </dgm:spPr>
      <dgm:t>
        <a:bodyPr/>
        <a:lstStyle/>
        <a:p>
          <a:r>
            <a:rPr lang="ru-RU" sz="1400" b="1" u="sng"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Обязан</a:t>
          </a:r>
          <a:r>
            <a:rPr lang="ru-RU" sz="1400" b="1"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 направить требование об уплате</a:t>
          </a:r>
          <a:r>
            <a:rPr lang="ru-RU" sz="1400" b="1" dirty="0" smtClean="0">
              <a:latin typeface="Liberation Serif" panose="02020603050405020304" pitchFamily="18" charset="0"/>
            </a:rPr>
            <a:t> </a:t>
          </a:r>
          <a:r>
            <a:rPr lang="ru-RU" sz="1400" b="1" dirty="0" smtClean="0">
              <a:solidFill>
                <a:schemeClr val="bg1"/>
              </a:solidFill>
              <a:latin typeface="Liberation Serif" panose="02020603050405020304" pitchFamily="18" charset="0"/>
            </a:rPr>
            <a:t>об уплате неустоек (штрафов, пени) (ч. 6 ст. 34 Закона о контрактной системе). </a:t>
          </a:r>
          <a:r>
            <a:rPr lang="ru-RU" sz="1400" b="0" dirty="0" smtClean="0">
              <a:solidFill>
                <a:schemeClr val="bg1"/>
              </a:solidFill>
              <a:latin typeface="Liberation Serif" panose="02020603050405020304" pitchFamily="18" charset="0"/>
            </a:rPr>
            <a:t>Срок направления не установлен, НО в течение 5 рабочих дней с даты исполнения контракта, расторжения контракта, приемки ТРУ заказчик обязан направить информацию об исполнении контракта, в том числе информацию об оплате контракта, о начислении неустоек (штрафов, пеней) для размещения в реестре контрактов.</a:t>
          </a:r>
          <a:endParaRPr lang="ru-RU" sz="2000" b="0" dirty="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dgm:t>
    </dgm:pt>
    <dgm:pt modelId="{179DD881-01EC-4C89-9C02-E1CCB3799AB9}" type="parTrans" cxnId="{DBBCE18A-030D-410F-ABD9-CD0C5164B69E}">
      <dgm:prSet/>
      <dgm:spPr/>
      <dgm:t>
        <a:bodyPr/>
        <a:lstStyle/>
        <a:p>
          <a:endParaRPr lang="ru-RU"/>
        </a:p>
      </dgm:t>
    </dgm:pt>
    <dgm:pt modelId="{6C65C683-42B5-4286-9B5E-66A1C9BCA1BD}" type="sibTrans" cxnId="{DBBCE18A-030D-410F-ABD9-CD0C5164B69E}">
      <dgm:prSet/>
      <dgm:spPr/>
      <dgm:t>
        <a:bodyPr/>
        <a:lstStyle/>
        <a:p>
          <a:endParaRPr lang="ru-RU"/>
        </a:p>
      </dgm:t>
    </dgm:pt>
    <dgm:pt modelId="{049DB73C-9FB1-466B-AE90-DF14DBC1D9FB}">
      <dgm:prSet custT="1"/>
      <dgm:spPr>
        <a:solidFill>
          <a:schemeClr val="accent3">
            <a:lumMod val="60000"/>
            <a:lumOff val="40000"/>
          </a:schemeClr>
        </a:solidFill>
      </dgm:spPr>
      <dgm:t>
        <a:bodyPr/>
        <a:lstStyle/>
        <a:p>
          <a:r>
            <a:rPr lang="ru-RU" sz="1800" b="1" dirty="0" smtClean="0">
              <a:solidFill>
                <a:schemeClr val="bg1"/>
              </a:solidFill>
              <a:latin typeface="Liberation Serif" panose="02020603050405020304" pitchFamily="18" charset="0"/>
            </a:rPr>
            <a:t>Общая сумма начисленных штрафов за неисполнение или ненадлежащее исполнение Поставщиком (подрядчиком, исполнителем) обязательств по контракту НЕ МОЖЕТ ПРЕВЫШАТЬ ЦЕНУ КОНТРАКТА</a:t>
          </a:r>
          <a:endParaRPr lang="ru-RU" sz="1800" b="1"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endParaRPr>
        </a:p>
      </dgm:t>
    </dgm:pt>
    <dgm:pt modelId="{23FAA231-9CD4-46B1-935D-599A5BF00A47}" type="parTrans" cxnId="{91A81D55-6570-4594-B610-F62F8911BE63}">
      <dgm:prSet/>
      <dgm:spPr/>
      <dgm:t>
        <a:bodyPr/>
        <a:lstStyle/>
        <a:p>
          <a:endParaRPr lang="ru-RU"/>
        </a:p>
      </dgm:t>
    </dgm:pt>
    <dgm:pt modelId="{AF55A0F1-A36C-4E5C-9FDC-DE3C5D5164CC}" type="sibTrans" cxnId="{91A81D55-6570-4594-B610-F62F8911BE63}">
      <dgm:prSet/>
      <dgm:spPr/>
      <dgm:t>
        <a:bodyPr/>
        <a:lstStyle/>
        <a:p>
          <a:endParaRPr lang="ru-RU"/>
        </a:p>
      </dgm:t>
    </dgm:pt>
    <dgm:pt modelId="{9D9A6E83-7A9E-4208-A9E9-E0EDAAE14664}">
      <dgm:prSet custT="1"/>
      <dgm:spPr>
        <a:solidFill>
          <a:schemeClr val="accent1">
            <a:lumMod val="75000"/>
          </a:schemeClr>
        </a:solidFill>
      </dgm:spPr>
      <dgm:t>
        <a:bodyPr/>
        <a:lstStyle/>
        <a:p>
          <a:r>
            <a:rPr lang="ru-RU" sz="1600" b="1" dirty="0" smtClean="0">
              <a:solidFill>
                <a:schemeClr val="bg1"/>
              </a:solidFill>
              <a:latin typeface="Liberation Serif" panose="02020603050405020304" pitchFamily="18" charset="0"/>
            </a:rPr>
            <a:t>В проекте контракта под отлагательным условием </a:t>
          </a:r>
          <a:r>
            <a:rPr lang="ru-RU" sz="1600" b="1" u="sng" dirty="0" smtClean="0">
              <a:solidFill>
                <a:schemeClr val="bg1"/>
              </a:solidFill>
              <a:latin typeface="Liberation Serif" panose="02020603050405020304" pitchFamily="18" charset="0"/>
            </a:rPr>
            <a:t>обязан </a:t>
          </a:r>
          <a:r>
            <a:rPr lang="ru-RU" sz="1600" b="1" dirty="0" smtClean="0">
              <a:solidFill>
                <a:schemeClr val="bg1"/>
              </a:solidFill>
              <a:latin typeface="Liberation Serif" panose="02020603050405020304" pitchFamily="18" charset="0"/>
            </a:rPr>
            <a:t>устанавливать </a:t>
          </a:r>
          <a:r>
            <a:rPr lang="ru-RU" sz="1600" b="1" u="sng" dirty="0" smtClean="0">
              <a:solidFill>
                <a:schemeClr val="bg1"/>
              </a:solidFill>
              <a:latin typeface="Liberation Serif" panose="02020603050405020304" pitchFamily="18" charset="0"/>
            </a:rPr>
            <a:t>все</a:t>
          </a:r>
          <a:r>
            <a:rPr lang="ru-RU" sz="1600" b="1" dirty="0" smtClean="0">
              <a:solidFill>
                <a:schemeClr val="bg1"/>
              </a:solidFill>
              <a:latin typeface="Liberation Serif" panose="02020603050405020304" pitchFamily="18" charset="0"/>
            </a:rPr>
            <a:t> возможные значения размеров штрафа для каждого порогового значения цены контракта, за исключением пороговых значений, превышающих НМЦК </a:t>
          </a:r>
        </a:p>
        <a:p>
          <a:r>
            <a:rPr lang="ru-RU" sz="1600" b="1" dirty="0" smtClean="0">
              <a:solidFill>
                <a:schemeClr val="bg1"/>
              </a:solidFill>
              <a:latin typeface="Liberation Serif" panose="02020603050405020304" pitchFamily="18" charset="0"/>
            </a:rPr>
            <a:t>Письмо Минфина России </a:t>
          </a:r>
          <a:r>
            <a:rPr lang="ru-RU" sz="1600" b="1" dirty="0" smtClean="0">
              <a:solidFill>
                <a:schemeClr val="bg1">
                  <a:lumMod val="85000"/>
                  <a:lumOff val="15000"/>
                </a:schemeClr>
              </a:solidFill>
              <a:latin typeface="Liberation Serif" panose="02020603050405020304" pitchFamily="18" charset="0"/>
            </a:rPr>
            <a:t>от 22.04.2020 </a:t>
          </a:r>
          <a:br>
            <a:rPr lang="ru-RU" sz="1600" b="1" dirty="0" smtClean="0">
              <a:solidFill>
                <a:schemeClr val="bg1">
                  <a:lumMod val="85000"/>
                  <a:lumOff val="15000"/>
                </a:schemeClr>
              </a:solidFill>
              <a:latin typeface="Liberation Serif" panose="02020603050405020304" pitchFamily="18" charset="0"/>
            </a:rPr>
          </a:br>
          <a:r>
            <a:rPr lang="ru-RU" sz="1600" b="1" smtClean="0">
              <a:solidFill>
                <a:schemeClr val="bg1">
                  <a:lumMod val="85000"/>
                  <a:lumOff val="15000"/>
                </a:schemeClr>
              </a:solidFill>
              <a:latin typeface="Liberation Serif" panose="02020603050405020304" pitchFamily="18" charset="0"/>
            </a:rPr>
            <a:t>№ 24-03-07/32309</a:t>
          </a:r>
          <a:endParaRPr lang="ru-RU" sz="2000" b="1" dirty="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dgm:t>
    </dgm:pt>
    <dgm:pt modelId="{9C754967-D0FB-4515-AFC9-811DBF11815B}" type="sibTrans" cxnId="{936973D9-FA18-46F9-82F0-63263B40625E}">
      <dgm:prSet/>
      <dgm:spPr/>
      <dgm:t>
        <a:bodyPr/>
        <a:lstStyle/>
        <a:p>
          <a:endParaRPr lang="ru-RU"/>
        </a:p>
      </dgm:t>
    </dgm:pt>
    <dgm:pt modelId="{F97E9367-B36A-45CE-A1A8-A64D9626F9AC}" type="parTrans" cxnId="{936973D9-FA18-46F9-82F0-63263B40625E}">
      <dgm:prSet/>
      <dgm:spPr/>
      <dgm:t>
        <a:bodyPr/>
        <a:lstStyle/>
        <a:p>
          <a:endParaRPr lang="ru-RU"/>
        </a:p>
      </dgm:t>
    </dgm:pt>
    <dgm:pt modelId="{BA20BD29-336E-49D6-BFDB-6877DA9AD0E2}">
      <dgm:prSet custT="1"/>
      <dgm:spPr/>
      <dgm:t>
        <a:bodyPr/>
        <a:lstStyle/>
        <a:p>
          <a:r>
            <a:rPr lang="ru-RU" sz="18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В случае неисполнения или ненадлежащего исполнения Поставщиком (подрядчиком, исполнителем) обязательств по контракту </a:t>
          </a:r>
          <a:r>
            <a:rPr lang="ru-RU" sz="1800" b="1" u="sng"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обязан </a:t>
          </a:r>
          <a:r>
            <a:rPr lang="ru-RU" sz="18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потребовать выплаты неустойки </a:t>
          </a:r>
          <a:br>
            <a:rPr lang="ru-RU" sz="18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br>
          <a:r>
            <a:rPr lang="ru-RU" sz="1800"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(штрафы, пени)</a:t>
          </a:r>
        </a:p>
        <a:p>
          <a:r>
            <a:rPr lang="ru-RU" sz="1800" b="1" i="0" dirty="0" smtClean="0">
              <a:solidFill>
                <a:schemeClr val="accent2">
                  <a:lumMod val="50000"/>
                </a:schemeClr>
              </a:solidFill>
              <a:latin typeface="Liberation Serif" panose="02020603050405020304" pitchFamily="18" charset="0"/>
            </a:rPr>
            <a:t>Письмо Минфина России от 23.01.2020 № 24-03-08/3910</a:t>
          </a:r>
          <a:endParaRPr lang="ru-RU" sz="1800" b="1" dirty="0">
            <a:solidFill>
              <a:schemeClr val="accent2">
                <a:lumMod val="50000"/>
              </a:schemeClr>
            </a:solidFill>
            <a:latin typeface="Liberation Serif" panose="02020603050405020304" pitchFamily="18" charset="0"/>
          </a:endParaRPr>
        </a:p>
      </dgm:t>
    </dgm:pt>
    <dgm:pt modelId="{7084D8F1-3DCD-4A84-818F-F18CB626796D}" type="parTrans" cxnId="{174E77D9-5BAD-43D5-8798-2E52B14C0EA7}">
      <dgm:prSet/>
      <dgm:spPr/>
      <dgm:t>
        <a:bodyPr/>
        <a:lstStyle/>
        <a:p>
          <a:endParaRPr lang="ru-RU"/>
        </a:p>
      </dgm:t>
    </dgm:pt>
    <dgm:pt modelId="{CA79F6F2-7DE3-4B78-9548-D8433662B5AF}" type="sibTrans" cxnId="{174E77D9-5BAD-43D5-8798-2E52B14C0EA7}">
      <dgm:prSet/>
      <dgm:spPr/>
      <dgm:t>
        <a:bodyPr/>
        <a:lstStyle/>
        <a:p>
          <a:endParaRPr lang="ru-RU"/>
        </a:p>
      </dgm:t>
    </dgm:pt>
    <dgm:pt modelId="{888D43E0-E07C-4FD8-A64E-D84E1A105171}">
      <dgm:prSet custT="1"/>
      <dgm:spPr>
        <a:solidFill>
          <a:schemeClr val="accent4">
            <a:lumMod val="40000"/>
            <a:lumOff val="60000"/>
          </a:schemeClr>
        </a:solidFill>
      </dgm:spPr>
      <dgm:t>
        <a:bodyPr/>
        <a:lstStyle/>
        <a:p>
          <a:r>
            <a:rPr lang="ru-RU" sz="1800" b="1" dirty="0" smtClean="0">
              <a:solidFill>
                <a:schemeClr val="bg1"/>
              </a:solidFill>
              <a:latin typeface="Liberation Serif" panose="02020603050405020304" pitchFamily="18" charset="0"/>
            </a:rPr>
            <a:t>Отсутствует право занижать сумму начисленных пени </a:t>
          </a:r>
          <a:endParaRPr lang="ru-RU" sz="1800" b="1" dirty="0">
            <a:solidFill>
              <a:schemeClr val="bg1"/>
            </a:solidFill>
            <a:latin typeface="Liberation Serif" panose="02020603050405020304" pitchFamily="18" charset="0"/>
          </a:endParaRPr>
        </a:p>
      </dgm:t>
    </dgm:pt>
    <dgm:pt modelId="{3A7727B7-A464-4CCF-B38A-E88ED27CA7B5}" type="parTrans" cxnId="{EC6A282B-CD7C-4974-90E1-F3C53B39522D}">
      <dgm:prSet/>
      <dgm:spPr/>
      <dgm:t>
        <a:bodyPr/>
        <a:lstStyle/>
        <a:p>
          <a:endParaRPr lang="ru-RU"/>
        </a:p>
      </dgm:t>
    </dgm:pt>
    <dgm:pt modelId="{DAB9DA3F-25EF-43A9-A0FB-BED3939B06C9}" type="sibTrans" cxnId="{EC6A282B-CD7C-4974-90E1-F3C53B39522D}">
      <dgm:prSet/>
      <dgm:spPr/>
      <dgm:t>
        <a:bodyPr/>
        <a:lstStyle/>
        <a:p>
          <a:endParaRPr lang="ru-RU"/>
        </a:p>
      </dgm:t>
    </dgm:pt>
    <dgm:pt modelId="{30989B30-7E59-464D-90BD-DAE99E993A7B}" type="pres">
      <dgm:prSet presAssocID="{FF480BDD-1931-46A2-BA6F-E15DCC393AB5}" presName="Name0" presStyleCnt="0">
        <dgm:presLayoutVars>
          <dgm:chMax val="1"/>
          <dgm:chPref val="1"/>
          <dgm:dir/>
          <dgm:animOne val="branch"/>
          <dgm:animLvl val="lvl"/>
        </dgm:presLayoutVars>
      </dgm:prSet>
      <dgm:spPr/>
      <dgm:t>
        <a:bodyPr/>
        <a:lstStyle/>
        <a:p>
          <a:endParaRPr lang="ru-RU"/>
        </a:p>
      </dgm:t>
    </dgm:pt>
    <dgm:pt modelId="{4CA7AD9F-2C7B-420A-B695-796CAC042B79}" type="pres">
      <dgm:prSet presAssocID="{343BB826-D503-4626-B582-274244FCA04E}" presName="singleCycle" presStyleCnt="0"/>
      <dgm:spPr/>
    </dgm:pt>
    <dgm:pt modelId="{09AA6651-9BE3-4967-9724-AD1A2EFA030B}" type="pres">
      <dgm:prSet presAssocID="{343BB826-D503-4626-B582-274244FCA04E}" presName="singleCenter" presStyleLbl="node1" presStyleIdx="0" presStyleCnt="6" custScaleX="112929" custScaleY="23233" custLinFactNeighborX="-2841" custLinFactNeighborY="-3433">
        <dgm:presLayoutVars>
          <dgm:chMax val="7"/>
          <dgm:chPref val="7"/>
        </dgm:presLayoutVars>
      </dgm:prSet>
      <dgm:spPr/>
      <dgm:t>
        <a:bodyPr/>
        <a:lstStyle/>
        <a:p>
          <a:endParaRPr lang="ru-RU"/>
        </a:p>
      </dgm:t>
    </dgm:pt>
    <dgm:pt modelId="{E5796380-C8E2-4CCB-A5C1-10B9000AE522}" type="pres">
      <dgm:prSet presAssocID="{7084D8F1-3DCD-4A84-818F-F18CB626796D}" presName="Name56" presStyleLbl="parChTrans1D2" presStyleIdx="0" presStyleCnt="5"/>
      <dgm:spPr/>
      <dgm:t>
        <a:bodyPr/>
        <a:lstStyle/>
        <a:p>
          <a:endParaRPr lang="ru-RU"/>
        </a:p>
      </dgm:t>
    </dgm:pt>
    <dgm:pt modelId="{F4A50A7C-21C4-4C96-AB49-C0EE6720B99A}" type="pres">
      <dgm:prSet presAssocID="{BA20BD29-336E-49D6-BFDB-6877DA9AD0E2}" presName="text0" presStyleLbl="node1" presStyleIdx="1" presStyleCnt="6" custScaleX="282883" custScaleY="177249" custRadScaleRad="128213" custRadScaleInc="-152296">
        <dgm:presLayoutVars>
          <dgm:bulletEnabled val="1"/>
        </dgm:presLayoutVars>
      </dgm:prSet>
      <dgm:spPr/>
      <dgm:t>
        <a:bodyPr/>
        <a:lstStyle/>
        <a:p>
          <a:endParaRPr lang="ru-RU"/>
        </a:p>
      </dgm:t>
    </dgm:pt>
    <dgm:pt modelId="{B1D5C862-6286-49E3-BA0A-0A41D2551529}" type="pres">
      <dgm:prSet presAssocID="{3A7727B7-A464-4CCF-B38A-E88ED27CA7B5}" presName="Name56" presStyleLbl="parChTrans1D2" presStyleIdx="1" presStyleCnt="5"/>
      <dgm:spPr/>
      <dgm:t>
        <a:bodyPr/>
        <a:lstStyle/>
        <a:p>
          <a:endParaRPr lang="ru-RU"/>
        </a:p>
      </dgm:t>
    </dgm:pt>
    <dgm:pt modelId="{9DCA455E-2579-4520-806A-FB8299B36765}" type="pres">
      <dgm:prSet presAssocID="{888D43E0-E07C-4FD8-A64E-D84E1A105171}" presName="text0" presStyleLbl="node1" presStyleIdx="2" presStyleCnt="6" custScaleX="173760" custScaleY="57334" custRadScaleRad="90350" custRadScaleInc="74772">
        <dgm:presLayoutVars>
          <dgm:bulletEnabled val="1"/>
        </dgm:presLayoutVars>
      </dgm:prSet>
      <dgm:spPr/>
      <dgm:t>
        <a:bodyPr/>
        <a:lstStyle/>
        <a:p>
          <a:endParaRPr lang="ru-RU"/>
        </a:p>
      </dgm:t>
    </dgm:pt>
    <dgm:pt modelId="{93933D62-B720-4F17-8652-5A3DF69F3811}" type="pres">
      <dgm:prSet presAssocID="{23FAA231-9CD4-46B1-935D-599A5BF00A47}" presName="Name56" presStyleLbl="parChTrans1D2" presStyleIdx="2" presStyleCnt="5"/>
      <dgm:spPr/>
      <dgm:t>
        <a:bodyPr/>
        <a:lstStyle/>
        <a:p>
          <a:endParaRPr lang="ru-RU"/>
        </a:p>
      </dgm:t>
    </dgm:pt>
    <dgm:pt modelId="{2FDBE126-4294-4C5B-B978-E3FD9770BF58}" type="pres">
      <dgm:prSet presAssocID="{049DB73C-9FB1-466B-AE90-DF14DBC1D9FB}" presName="text0" presStyleLbl="node1" presStyleIdx="3" presStyleCnt="6" custScaleX="315756" custScaleY="144265" custRadScaleRad="87115" custRadScaleInc="11421">
        <dgm:presLayoutVars>
          <dgm:bulletEnabled val="1"/>
        </dgm:presLayoutVars>
      </dgm:prSet>
      <dgm:spPr/>
      <dgm:t>
        <a:bodyPr/>
        <a:lstStyle/>
        <a:p>
          <a:endParaRPr lang="ru-RU"/>
        </a:p>
      </dgm:t>
    </dgm:pt>
    <dgm:pt modelId="{1B8F7B86-DD1E-4A70-87AF-16430E04A9AE}" type="pres">
      <dgm:prSet presAssocID="{179DD881-01EC-4C89-9C02-E1CCB3799AB9}" presName="Name56" presStyleLbl="parChTrans1D2" presStyleIdx="3" presStyleCnt="5"/>
      <dgm:spPr/>
      <dgm:t>
        <a:bodyPr/>
        <a:lstStyle/>
        <a:p>
          <a:endParaRPr lang="ru-RU"/>
        </a:p>
      </dgm:t>
    </dgm:pt>
    <dgm:pt modelId="{C95D8249-0F1B-4532-81F3-3FFC62BA038F}" type="pres">
      <dgm:prSet presAssocID="{BB2C8ABE-B076-4B36-9A4C-EF4E251A8B7F}" presName="text0" presStyleLbl="node1" presStyleIdx="4" presStyleCnt="6" custScaleX="219093" custScaleY="252930" custRadScaleRad="129341" custRadScaleInc="81419">
        <dgm:presLayoutVars>
          <dgm:bulletEnabled val="1"/>
        </dgm:presLayoutVars>
      </dgm:prSet>
      <dgm:spPr/>
      <dgm:t>
        <a:bodyPr/>
        <a:lstStyle/>
        <a:p>
          <a:endParaRPr lang="ru-RU"/>
        </a:p>
      </dgm:t>
    </dgm:pt>
    <dgm:pt modelId="{7DD552E0-065C-431E-B921-2D113C7894B0}" type="pres">
      <dgm:prSet presAssocID="{F97E9367-B36A-45CE-A1A8-A64D9626F9AC}" presName="Name56" presStyleLbl="parChTrans1D2" presStyleIdx="4" presStyleCnt="5"/>
      <dgm:spPr/>
      <dgm:t>
        <a:bodyPr/>
        <a:lstStyle/>
        <a:p>
          <a:endParaRPr lang="ru-RU"/>
        </a:p>
      </dgm:t>
    </dgm:pt>
    <dgm:pt modelId="{18575D7A-2F2D-420A-B795-2771B29A7DF9}" type="pres">
      <dgm:prSet presAssocID="{9D9A6E83-7A9E-4208-A9E9-E0EDAAE14664}" presName="text0" presStyleLbl="node1" presStyleIdx="5" presStyleCnt="6" custScaleX="314036" custScaleY="177526" custRadScaleRad="93738" custRadScaleInc="312605">
        <dgm:presLayoutVars>
          <dgm:bulletEnabled val="1"/>
        </dgm:presLayoutVars>
      </dgm:prSet>
      <dgm:spPr/>
      <dgm:t>
        <a:bodyPr/>
        <a:lstStyle/>
        <a:p>
          <a:endParaRPr lang="ru-RU"/>
        </a:p>
      </dgm:t>
    </dgm:pt>
  </dgm:ptLst>
  <dgm:cxnLst>
    <dgm:cxn modelId="{EC6A282B-CD7C-4974-90E1-F3C53B39522D}" srcId="{343BB826-D503-4626-B582-274244FCA04E}" destId="{888D43E0-E07C-4FD8-A64E-D84E1A105171}" srcOrd="1" destOrd="0" parTransId="{3A7727B7-A464-4CCF-B38A-E88ED27CA7B5}" sibTransId="{DAB9DA3F-25EF-43A9-A0FB-BED3939B06C9}"/>
    <dgm:cxn modelId="{936973D9-FA18-46F9-82F0-63263B40625E}" srcId="{343BB826-D503-4626-B582-274244FCA04E}" destId="{9D9A6E83-7A9E-4208-A9E9-E0EDAAE14664}" srcOrd="4" destOrd="0" parTransId="{F97E9367-B36A-45CE-A1A8-A64D9626F9AC}" sibTransId="{9C754967-D0FB-4515-AFC9-811DBF11815B}"/>
    <dgm:cxn modelId="{C17BB80C-B9B1-4C92-BF28-F792F451764C}" type="presOf" srcId="{888D43E0-E07C-4FD8-A64E-D84E1A105171}" destId="{9DCA455E-2579-4520-806A-FB8299B36765}" srcOrd="0" destOrd="0" presId="urn:microsoft.com/office/officeart/2008/layout/RadialCluster"/>
    <dgm:cxn modelId="{91A81D55-6570-4594-B610-F62F8911BE63}" srcId="{343BB826-D503-4626-B582-274244FCA04E}" destId="{049DB73C-9FB1-466B-AE90-DF14DBC1D9FB}" srcOrd="2" destOrd="0" parTransId="{23FAA231-9CD4-46B1-935D-599A5BF00A47}" sibTransId="{AF55A0F1-A36C-4E5C-9FDC-DE3C5D5164CC}"/>
    <dgm:cxn modelId="{2FCFA56A-B0F7-4D8E-8D3F-199D46738443}" type="presOf" srcId="{9D9A6E83-7A9E-4208-A9E9-E0EDAAE14664}" destId="{18575D7A-2F2D-420A-B795-2771B29A7DF9}" srcOrd="0" destOrd="0" presId="urn:microsoft.com/office/officeart/2008/layout/RadialCluster"/>
    <dgm:cxn modelId="{92B65316-A45E-47B3-ABFF-D140F4569BCB}" type="presOf" srcId="{049DB73C-9FB1-466B-AE90-DF14DBC1D9FB}" destId="{2FDBE126-4294-4C5B-B978-E3FD9770BF58}" srcOrd="0" destOrd="0" presId="urn:microsoft.com/office/officeart/2008/layout/RadialCluster"/>
    <dgm:cxn modelId="{DBBCE18A-030D-410F-ABD9-CD0C5164B69E}" srcId="{343BB826-D503-4626-B582-274244FCA04E}" destId="{BB2C8ABE-B076-4B36-9A4C-EF4E251A8B7F}" srcOrd="3" destOrd="0" parTransId="{179DD881-01EC-4C89-9C02-E1CCB3799AB9}" sibTransId="{6C65C683-42B5-4286-9B5E-66A1C9BCA1BD}"/>
    <dgm:cxn modelId="{174E77D9-5BAD-43D5-8798-2E52B14C0EA7}" srcId="{343BB826-D503-4626-B582-274244FCA04E}" destId="{BA20BD29-336E-49D6-BFDB-6877DA9AD0E2}" srcOrd="0" destOrd="0" parTransId="{7084D8F1-3DCD-4A84-818F-F18CB626796D}" sibTransId="{CA79F6F2-7DE3-4B78-9548-D8433662B5AF}"/>
    <dgm:cxn modelId="{7A6ABEB3-7C73-4CCB-BC8B-61DEF0FBD6D9}" type="presOf" srcId="{F97E9367-B36A-45CE-A1A8-A64D9626F9AC}" destId="{7DD552E0-065C-431E-B921-2D113C7894B0}" srcOrd="0" destOrd="0" presId="urn:microsoft.com/office/officeart/2008/layout/RadialCluster"/>
    <dgm:cxn modelId="{BB0F9A5A-1A9D-4F24-96DF-230963765988}" type="presOf" srcId="{BA20BD29-336E-49D6-BFDB-6877DA9AD0E2}" destId="{F4A50A7C-21C4-4C96-AB49-C0EE6720B99A}" srcOrd="0" destOrd="0" presId="urn:microsoft.com/office/officeart/2008/layout/RadialCluster"/>
    <dgm:cxn modelId="{5B4950BE-7267-4AFB-96EC-A061AAD36477}" type="presOf" srcId="{FF480BDD-1931-46A2-BA6F-E15DCC393AB5}" destId="{30989B30-7E59-464D-90BD-DAE99E993A7B}" srcOrd="0" destOrd="0" presId="urn:microsoft.com/office/officeart/2008/layout/RadialCluster"/>
    <dgm:cxn modelId="{B49F08C9-9A62-4600-8B4A-D6EE96043777}" type="presOf" srcId="{23FAA231-9CD4-46B1-935D-599A5BF00A47}" destId="{93933D62-B720-4F17-8652-5A3DF69F3811}" srcOrd="0" destOrd="0" presId="urn:microsoft.com/office/officeart/2008/layout/RadialCluster"/>
    <dgm:cxn modelId="{54DC8A5F-2839-4AE6-ACDA-486453B0B904}" type="presOf" srcId="{3A7727B7-A464-4CCF-B38A-E88ED27CA7B5}" destId="{B1D5C862-6286-49E3-BA0A-0A41D2551529}" srcOrd="0" destOrd="0" presId="urn:microsoft.com/office/officeart/2008/layout/RadialCluster"/>
    <dgm:cxn modelId="{DD79A761-0CA3-494C-98E3-BB10B0650218}" type="presOf" srcId="{179DD881-01EC-4C89-9C02-E1CCB3799AB9}" destId="{1B8F7B86-DD1E-4A70-87AF-16430E04A9AE}" srcOrd="0" destOrd="0" presId="urn:microsoft.com/office/officeart/2008/layout/RadialCluster"/>
    <dgm:cxn modelId="{35B33E7B-1E31-471B-ACB0-9193012B6ED9}" type="presOf" srcId="{7084D8F1-3DCD-4A84-818F-F18CB626796D}" destId="{E5796380-C8E2-4CCB-A5C1-10B9000AE522}" srcOrd="0" destOrd="0" presId="urn:microsoft.com/office/officeart/2008/layout/RadialCluster"/>
    <dgm:cxn modelId="{9396ABDC-5CF4-4E68-A7D4-DEA06ACFACCB}" srcId="{FF480BDD-1931-46A2-BA6F-E15DCC393AB5}" destId="{343BB826-D503-4626-B582-274244FCA04E}" srcOrd="0" destOrd="0" parTransId="{22F9677C-3717-4725-9250-38BD6821A782}" sibTransId="{B8D45002-E75E-42AA-BD2A-5F6A5BBB1871}"/>
    <dgm:cxn modelId="{64E50007-6D18-4373-885A-08702AE84302}" type="presOf" srcId="{343BB826-D503-4626-B582-274244FCA04E}" destId="{09AA6651-9BE3-4967-9724-AD1A2EFA030B}" srcOrd="0" destOrd="0" presId="urn:microsoft.com/office/officeart/2008/layout/RadialCluster"/>
    <dgm:cxn modelId="{FD2248B5-76EB-47E8-80B1-82DCE6A9072B}" type="presOf" srcId="{BB2C8ABE-B076-4B36-9A4C-EF4E251A8B7F}" destId="{C95D8249-0F1B-4532-81F3-3FFC62BA038F}" srcOrd="0" destOrd="0" presId="urn:microsoft.com/office/officeart/2008/layout/RadialCluster"/>
    <dgm:cxn modelId="{F2D3D45F-1EA2-45C8-AB72-9740F33EC1A3}" type="presParOf" srcId="{30989B30-7E59-464D-90BD-DAE99E993A7B}" destId="{4CA7AD9F-2C7B-420A-B695-796CAC042B79}" srcOrd="0" destOrd="0" presId="urn:microsoft.com/office/officeart/2008/layout/RadialCluster"/>
    <dgm:cxn modelId="{E6768709-2585-48A7-8A5D-788B1017ECCF}" type="presParOf" srcId="{4CA7AD9F-2C7B-420A-B695-796CAC042B79}" destId="{09AA6651-9BE3-4967-9724-AD1A2EFA030B}" srcOrd="0" destOrd="0" presId="urn:microsoft.com/office/officeart/2008/layout/RadialCluster"/>
    <dgm:cxn modelId="{40DBAE51-E7E9-40E2-828D-74AD2A35AC47}" type="presParOf" srcId="{4CA7AD9F-2C7B-420A-B695-796CAC042B79}" destId="{E5796380-C8E2-4CCB-A5C1-10B9000AE522}" srcOrd="1" destOrd="0" presId="urn:microsoft.com/office/officeart/2008/layout/RadialCluster"/>
    <dgm:cxn modelId="{4E90AFC0-47DC-480E-BE8A-6498A3834C5C}" type="presParOf" srcId="{4CA7AD9F-2C7B-420A-B695-796CAC042B79}" destId="{F4A50A7C-21C4-4C96-AB49-C0EE6720B99A}" srcOrd="2" destOrd="0" presId="urn:microsoft.com/office/officeart/2008/layout/RadialCluster"/>
    <dgm:cxn modelId="{E0BB7A50-A614-44B6-BAC7-D5D62E36BBE2}" type="presParOf" srcId="{4CA7AD9F-2C7B-420A-B695-796CAC042B79}" destId="{B1D5C862-6286-49E3-BA0A-0A41D2551529}" srcOrd="3" destOrd="0" presId="urn:microsoft.com/office/officeart/2008/layout/RadialCluster"/>
    <dgm:cxn modelId="{15126813-10F5-4329-89AC-716C317906D5}" type="presParOf" srcId="{4CA7AD9F-2C7B-420A-B695-796CAC042B79}" destId="{9DCA455E-2579-4520-806A-FB8299B36765}" srcOrd="4" destOrd="0" presId="urn:microsoft.com/office/officeart/2008/layout/RadialCluster"/>
    <dgm:cxn modelId="{47B6E68A-F42E-4A71-8E68-BFFBB825F697}" type="presParOf" srcId="{4CA7AD9F-2C7B-420A-B695-796CAC042B79}" destId="{93933D62-B720-4F17-8652-5A3DF69F3811}" srcOrd="5" destOrd="0" presId="urn:microsoft.com/office/officeart/2008/layout/RadialCluster"/>
    <dgm:cxn modelId="{EA8808CF-6E70-457E-A1AA-DA1A654DE5F3}" type="presParOf" srcId="{4CA7AD9F-2C7B-420A-B695-796CAC042B79}" destId="{2FDBE126-4294-4C5B-B978-E3FD9770BF58}" srcOrd="6" destOrd="0" presId="urn:microsoft.com/office/officeart/2008/layout/RadialCluster"/>
    <dgm:cxn modelId="{A974DFA8-E472-47C2-96A9-4C40EEB7EC7A}" type="presParOf" srcId="{4CA7AD9F-2C7B-420A-B695-796CAC042B79}" destId="{1B8F7B86-DD1E-4A70-87AF-16430E04A9AE}" srcOrd="7" destOrd="0" presId="urn:microsoft.com/office/officeart/2008/layout/RadialCluster"/>
    <dgm:cxn modelId="{DDCDD389-31BF-4B7B-A633-CC1754B2A39F}" type="presParOf" srcId="{4CA7AD9F-2C7B-420A-B695-796CAC042B79}" destId="{C95D8249-0F1B-4532-81F3-3FFC62BA038F}" srcOrd="8" destOrd="0" presId="urn:microsoft.com/office/officeart/2008/layout/RadialCluster"/>
    <dgm:cxn modelId="{34319B61-2407-4707-8A10-D45277C79682}" type="presParOf" srcId="{4CA7AD9F-2C7B-420A-B695-796CAC042B79}" destId="{7DD552E0-065C-431E-B921-2D113C7894B0}" srcOrd="9" destOrd="0" presId="urn:microsoft.com/office/officeart/2008/layout/RadialCluster"/>
    <dgm:cxn modelId="{1AFB87C4-DAB2-4A15-9177-EFA5F48545F5}" type="presParOf" srcId="{4CA7AD9F-2C7B-420A-B695-796CAC042B79}" destId="{18575D7A-2F2D-420A-B795-2771B29A7DF9}" srcOrd="1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A6651-9BE3-4967-9724-AD1A2EFA030B}">
      <dsp:nvSpPr>
        <dsp:cNvPr id="0" name=""/>
        <dsp:cNvSpPr/>
      </dsp:nvSpPr>
      <dsp:spPr>
        <a:xfrm>
          <a:off x="3639839" y="2944813"/>
          <a:ext cx="2275757" cy="468193"/>
        </a:xfrm>
        <a:prstGeom prst="roundRect">
          <a:avLst/>
        </a:prstGeom>
        <a:solidFill>
          <a:schemeClr val="accent1">
            <a:lumMod val="75000"/>
          </a:schemeClr>
        </a:soli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5880" tIns="55880" rIns="55880" bIns="55880" numCol="1" spcCol="1270" anchor="ctr" anchorCtr="0">
          <a:noAutofit/>
        </a:bodyPr>
        <a:lstStyle/>
        <a:p>
          <a:pPr lvl="0" algn="ctr" defTabSz="977900">
            <a:lnSpc>
              <a:spcPct val="90000"/>
            </a:lnSpc>
            <a:spcBef>
              <a:spcPct val="0"/>
            </a:spcBef>
            <a:spcAft>
              <a:spcPct val="35000"/>
            </a:spcAft>
          </a:pPr>
          <a:r>
            <a:rPr lang="ru-RU" sz="2200" b="1" kern="1200" dirty="0" smtClean="0">
              <a:solidFill>
                <a:schemeClr val="bg1">
                  <a:lumMod val="95000"/>
                  <a:lumOff val="5000"/>
                </a:schemeClr>
              </a:solidFill>
              <a:latin typeface="Liberation Serif" panose="02020603050405020304" pitchFamily="18" charset="0"/>
              <a:ea typeface="Liberation Serif" panose="02020603050405020304" pitchFamily="18" charset="0"/>
              <a:cs typeface="Liberation Serif" panose="02020603050405020304" pitchFamily="18" charset="0"/>
            </a:rPr>
            <a:t>Заказчик</a:t>
          </a:r>
          <a:endParaRPr lang="ru-RU" sz="2200" b="1" kern="1200" dirty="0">
            <a:solidFill>
              <a:schemeClr val="bg1">
                <a:lumMod val="95000"/>
                <a:lumOff val="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dsp:txBody>
      <dsp:txXfrm>
        <a:off x="3662694" y="2967668"/>
        <a:ext cx="2230047" cy="422483"/>
      </dsp:txXfrm>
    </dsp:sp>
    <dsp:sp modelId="{E5796380-C8E2-4CCB-A5C1-10B9000AE522}">
      <dsp:nvSpPr>
        <dsp:cNvPr id="0" name=""/>
        <dsp:cNvSpPr/>
      </dsp:nvSpPr>
      <dsp:spPr>
        <a:xfrm rot="12843185">
          <a:off x="3681961" y="2715323"/>
          <a:ext cx="819665" cy="0"/>
        </a:xfrm>
        <a:custGeom>
          <a:avLst/>
          <a:gdLst/>
          <a:ahLst/>
          <a:cxnLst/>
          <a:rect l="0" t="0" r="0" b="0"/>
          <a:pathLst>
            <a:path>
              <a:moveTo>
                <a:pt x="0" y="0"/>
              </a:moveTo>
              <a:lnTo>
                <a:pt x="819665" y="0"/>
              </a:lnTo>
            </a:path>
          </a:pathLst>
        </a:custGeom>
        <a:noFill/>
        <a:ln w="12700"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4A50A7C-21C4-4C96-AB49-C0EE6720B99A}">
      <dsp:nvSpPr>
        <dsp:cNvPr id="0" name=""/>
        <dsp:cNvSpPr/>
      </dsp:nvSpPr>
      <dsp:spPr>
        <a:xfrm>
          <a:off x="72016" y="92632"/>
          <a:ext cx="3819461" cy="2393200"/>
        </a:xfrm>
        <a:prstGeom prst="roundRect">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b="1" kern="1200"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В случае неисполнения или ненадлежащего исполнения Поставщиком (подрядчиком, исполнителем) обязательств по контракту </a:t>
          </a:r>
          <a:r>
            <a:rPr lang="ru-RU" sz="1800" b="1" u="sng" kern="1200"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обязан </a:t>
          </a:r>
          <a:r>
            <a:rPr lang="ru-RU" sz="1800" b="1" kern="1200"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потребовать выплаты неустойки </a:t>
          </a:r>
          <a:br>
            <a:rPr lang="ru-RU" sz="1800" b="1" kern="1200"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br>
          <a:r>
            <a:rPr lang="ru-RU" sz="1800" b="1" kern="1200"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(штрафы, пени)</a:t>
          </a:r>
        </a:p>
        <a:p>
          <a:pPr lvl="0" algn="ctr" defTabSz="800100">
            <a:lnSpc>
              <a:spcPct val="90000"/>
            </a:lnSpc>
            <a:spcBef>
              <a:spcPct val="0"/>
            </a:spcBef>
            <a:spcAft>
              <a:spcPct val="35000"/>
            </a:spcAft>
          </a:pPr>
          <a:r>
            <a:rPr lang="ru-RU" sz="1800" b="1" i="0" kern="1200" dirty="0" smtClean="0">
              <a:solidFill>
                <a:schemeClr val="accent2">
                  <a:lumMod val="50000"/>
                </a:schemeClr>
              </a:solidFill>
              <a:latin typeface="Liberation Serif" panose="02020603050405020304" pitchFamily="18" charset="0"/>
            </a:rPr>
            <a:t>Письмо Минфина России от 23.01.2020 № 24-03-08/3910</a:t>
          </a:r>
          <a:endParaRPr lang="ru-RU" sz="1800" b="1" kern="1200" dirty="0">
            <a:solidFill>
              <a:schemeClr val="accent2">
                <a:lumMod val="50000"/>
              </a:schemeClr>
            </a:solidFill>
            <a:latin typeface="Liberation Serif" panose="02020603050405020304" pitchFamily="18" charset="0"/>
          </a:endParaRPr>
        </a:p>
      </dsp:txBody>
      <dsp:txXfrm>
        <a:off x="188842" y="209458"/>
        <a:ext cx="3585809" cy="2159548"/>
      </dsp:txXfrm>
    </dsp:sp>
    <dsp:sp modelId="{B1D5C862-6286-49E3-BA0A-0A41D2551529}">
      <dsp:nvSpPr>
        <dsp:cNvPr id="0" name=""/>
        <dsp:cNvSpPr/>
      </dsp:nvSpPr>
      <dsp:spPr>
        <a:xfrm rot="743935">
          <a:off x="5837292" y="3461390"/>
          <a:ext cx="450669" cy="0"/>
        </a:xfrm>
        <a:custGeom>
          <a:avLst/>
          <a:gdLst/>
          <a:ahLst/>
          <a:cxnLst/>
          <a:rect l="0" t="0" r="0" b="0"/>
          <a:pathLst>
            <a:path>
              <a:moveTo>
                <a:pt x="0" y="0"/>
              </a:moveTo>
              <a:lnTo>
                <a:pt x="450669" y="0"/>
              </a:lnTo>
            </a:path>
          </a:pathLst>
        </a:custGeom>
        <a:noFill/>
        <a:ln w="12700"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DCA455E-2579-4520-806A-FB8299B36765}">
      <dsp:nvSpPr>
        <dsp:cNvPr id="0" name=""/>
        <dsp:cNvSpPr/>
      </dsp:nvSpPr>
      <dsp:spPr>
        <a:xfrm>
          <a:off x="6282705" y="3380602"/>
          <a:ext cx="2346092" cy="774118"/>
        </a:xfrm>
        <a:prstGeom prst="roundRect">
          <a:avLst/>
        </a:prstGeom>
        <a:solidFill>
          <a:schemeClr val="accent4">
            <a:lumMod val="40000"/>
            <a:lumOff val="60000"/>
          </a:schemeClr>
        </a:soli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b="1" kern="1200" dirty="0" smtClean="0">
              <a:solidFill>
                <a:schemeClr val="bg1"/>
              </a:solidFill>
              <a:latin typeface="Liberation Serif" panose="02020603050405020304" pitchFamily="18" charset="0"/>
            </a:rPr>
            <a:t>Отсутствует право занижать сумму начисленных пени </a:t>
          </a:r>
          <a:endParaRPr lang="ru-RU" sz="1800" b="1" kern="1200" dirty="0">
            <a:solidFill>
              <a:schemeClr val="bg1"/>
            </a:solidFill>
            <a:latin typeface="Liberation Serif" panose="02020603050405020304" pitchFamily="18" charset="0"/>
          </a:endParaRPr>
        </a:p>
      </dsp:txBody>
      <dsp:txXfrm>
        <a:off x="6320494" y="3418391"/>
        <a:ext cx="2270514" cy="698540"/>
      </dsp:txXfrm>
    </dsp:sp>
    <dsp:sp modelId="{93933D62-B720-4F17-8652-5A3DF69F3811}">
      <dsp:nvSpPr>
        <dsp:cNvPr id="0" name=""/>
        <dsp:cNvSpPr/>
      </dsp:nvSpPr>
      <dsp:spPr>
        <a:xfrm rot="3443794">
          <a:off x="4633990" y="3949058"/>
          <a:ext cx="1272645" cy="0"/>
        </a:xfrm>
        <a:custGeom>
          <a:avLst/>
          <a:gdLst/>
          <a:ahLst/>
          <a:cxnLst/>
          <a:rect l="0" t="0" r="0" b="0"/>
          <a:pathLst>
            <a:path>
              <a:moveTo>
                <a:pt x="0" y="0"/>
              </a:moveTo>
              <a:lnTo>
                <a:pt x="1272645" y="0"/>
              </a:lnTo>
            </a:path>
          </a:pathLst>
        </a:custGeom>
        <a:noFill/>
        <a:ln w="12700"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FDBE126-4294-4C5B-B978-E3FD9770BF58}">
      <dsp:nvSpPr>
        <dsp:cNvPr id="0" name=""/>
        <dsp:cNvSpPr/>
      </dsp:nvSpPr>
      <dsp:spPr>
        <a:xfrm>
          <a:off x="4104457" y="4485109"/>
          <a:ext cx="4263309" cy="1947853"/>
        </a:xfrm>
        <a:prstGeom prst="roundRect">
          <a:avLst/>
        </a:prstGeom>
        <a:solidFill>
          <a:schemeClr val="accent3">
            <a:lumMod val="60000"/>
            <a:lumOff val="40000"/>
          </a:schemeClr>
        </a:soli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b="1" kern="1200" dirty="0" smtClean="0">
              <a:solidFill>
                <a:schemeClr val="bg1"/>
              </a:solidFill>
              <a:latin typeface="Liberation Serif" panose="02020603050405020304" pitchFamily="18" charset="0"/>
            </a:rPr>
            <a:t>Общая сумма начисленных штрафов за неисполнение или ненадлежащее исполнение Поставщиком (подрядчиком, исполнителем) обязательств по контракту НЕ МОЖЕТ ПРЕВЫШАТЬ ЦЕНУ КОНТРАКТА</a:t>
          </a:r>
          <a:endParaRPr lang="ru-RU" sz="1800" b="1" kern="12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endParaRPr>
        </a:p>
      </dsp:txBody>
      <dsp:txXfrm>
        <a:off x="4199543" y="4580195"/>
        <a:ext cx="4073137" cy="1757681"/>
      </dsp:txXfrm>
    </dsp:sp>
    <dsp:sp modelId="{1B8F7B86-DD1E-4A70-87AF-16430E04A9AE}">
      <dsp:nvSpPr>
        <dsp:cNvPr id="0" name=""/>
        <dsp:cNvSpPr/>
      </dsp:nvSpPr>
      <dsp:spPr>
        <a:xfrm rot="9085982">
          <a:off x="3015851" y="3752098"/>
          <a:ext cx="1418242" cy="0"/>
        </a:xfrm>
        <a:custGeom>
          <a:avLst/>
          <a:gdLst/>
          <a:ahLst/>
          <a:cxnLst/>
          <a:rect l="0" t="0" r="0" b="0"/>
          <a:pathLst>
            <a:path>
              <a:moveTo>
                <a:pt x="0" y="0"/>
              </a:moveTo>
              <a:lnTo>
                <a:pt x="1418242" y="0"/>
              </a:lnTo>
            </a:path>
          </a:pathLst>
        </a:custGeom>
        <a:noFill/>
        <a:ln w="12700"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95D8249-0F1B-4532-81F3-3FFC62BA038F}">
      <dsp:nvSpPr>
        <dsp:cNvPr id="0" name=""/>
        <dsp:cNvSpPr/>
      </dsp:nvSpPr>
      <dsp:spPr>
        <a:xfrm>
          <a:off x="144006" y="3188989"/>
          <a:ext cx="2958174" cy="3415038"/>
        </a:xfrm>
        <a:prstGeom prst="roundRect">
          <a:avLst/>
        </a:prstGeom>
        <a:solidFill>
          <a:schemeClr val="accent1">
            <a:lumMod val="40000"/>
            <a:lumOff val="60000"/>
          </a:schemeClr>
        </a:soli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r>
            <a:rPr lang="ru-RU" sz="1400" b="1" u="sng" kern="12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Обязан</a:t>
          </a:r>
          <a:r>
            <a:rPr lang="ru-RU" sz="1400" b="1" kern="1200" dirty="0" smtClean="0">
              <a:solidFill>
                <a:schemeClr val="bg1"/>
              </a:solidFill>
              <a:latin typeface="Liberation Serif" panose="02020603050405020304" pitchFamily="18" charset="0"/>
              <a:ea typeface="Liberation Serif" panose="02020603050405020304" pitchFamily="18" charset="0"/>
              <a:cs typeface="Liberation Serif" panose="02020603050405020304" pitchFamily="18" charset="0"/>
            </a:rPr>
            <a:t> направить требование об уплате</a:t>
          </a:r>
          <a:r>
            <a:rPr lang="ru-RU" sz="1400" b="1" kern="1200" dirty="0" smtClean="0">
              <a:latin typeface="Liberation Serif" panose="02020603050405020304" pitchFamily="18" charset="0"/>
            </a:rPr>
            <a:t> </a:t>
          </a:r>
          <a:r>
            <a:rPr lang="ru-RU" sz="1400" b="1" kern="1200" dirty="0" smtClean="0">
              <a:solidFill>
                <a:schemeClr val="bg1"/>
              </a:solidFill>
              <a:latin typeface="Liberation Serif" panose="02020603050405020304" pitchFamily="18" charset="0"/>
            </a:rPr>
            <a:t>об уплате неустоек (штрафов, пени) (ч. 6 ст. 34 Закона о контрактной системе). </a:t>
          </a:r>
          <a:r>
            <a:rPr lang="ru-RU" sz="1400" b="0" kern="1200" dirty="0" smtClean="0">
              <a:solidFill>
                <a:schemeClr val="bg1"/>
              </a:solidFill>
              <a:latin typeface="Liberation Serif" panose="02020603050405020304" pitchFamily="18" charset="0"/>
            </a:rPr>
            <a:t>Срок направления не установлен, НО в течение 5 рабочих дней с даты исполнения контракта, расторжения контракта, приемки ТРУ заказчик обязан направить информацию об исполнении контракта, в том числе информацию об оплате контракта, о начислении неустоек (штрафов, пеней) для размещения в реестре контрактов.</a:t>
          </a:r>
          <a:endParaRPr lang="ru-RU" sz="2000" b="0" kern="1200" dirty="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dsp:txBody>
      <dsp:txXfrm>
        <a:off x="288412" y="3333395"/>
        <a:ext cx="2669362" cy="3126226"/>
      </dsp:txXfrm>
    </dsp:sp>
    <dsp:sp modelId="{7DD552E0-065C-431E-B921-2D113C7894B0}">
      <dsp:nvSpPr>
        <dsp:cNvPr id="0" name=""/>
        <dsp:cNvSpPr/>
      </dsp:nvSpPr>
      <dsp:spPr>
        <a:xfrm rot="18958634">
          <a:off x="4942476" y="2753193"/>
          <a:ext cx="551469" cy="0"/>
        </a:xfrm>
        <a:custGeom>
          <a:avLst/>
          <a:gdLst/>
          <a:ahLst/>
          <a:cxnLst/>
          <a:rect l="0" t="0" r="0" b="0"/>
          <a:pathLst>
            <a:path>
              <a:moveTo>
                <a:pt x="0" y="0"/>
              </a:moveTo>
              <a:lnTo>
                <a:pt x="551469" y="0"/>
              </a:lnTo>
            </a:path>
          </a:pathLst>
        </a:custGeom>
        <a:noFill/>
        <a:ln w="12700" cap="rnd"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8575D7A-2F2D-420A-B795-2771B29A7DF9}">
      <dsp:nvSpPr>
        <dsp:cNvPr id="0" name=""/>
        <dsp:cNvSpPr/>
      </dsp:nvSpPr>
      <dsp:spPr>
        <a:xfrm>
          <a:off x="4536504" y="164632"/>
          <a:ext cx="4240086" cy="2396940"/>
        </a:xfrm>
        <a:prstGeom prst="roundRect">
          <a:avLst/>
        </a:prstGeom>
        <a:solidFill>
          <a:schemeClr val="accent1">
            <a:lumMod val="75000"/>
          </a:schemeClr>
        </a:solid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lvl="0" algn="ctr" defTabSz="711200">
            <a:lnSpc>
              <a:spcPct val="90000"/>
            </a:lnSpc>
            <a:spcBef>
              <a:spcPct val="0"/>
            </a:spcBef>
            <a:spcAft>
              <a:spcPct val="35000"/>
            </a:spcAft>
          </a:pPr>
          <a:r>
            <a:rPr lang="ru-RU" sz="1600" b="1" kern="1200" dirty="0" smtClean="0">
              <a:solidFill>
                <a:schemeClr val="bg1"/>
              </a:solidFill>
              <a:latin typeface="Liberation Serif" panose="02020603050405020304" pitchFamily="18" charset="0"/>
            </a:rPr>
            <a:t>В проекте контракта под отлагательным условием </a:t>
          </a:r>
          <a:r>
            <a:rPr lang="ru-RU" sz="1600" b="1" u="sng" kern="1200" dirty="0" smtClean="0">
              <a:solidFill>
                <a:schemeClr val="bg1"/>
              </a:solidFill>
              <a:latin typeface="Liberation Serif" panose="02020603050405020304" pitchFamily="18" charset="0"/>
            </a:rPr>
            <a:t>обязан </a:t>
          </a:r>
          <a:r>
            <a:rPr lang="ru-RU" sz="1600" b="1" kern="1200" dirty="0" smtClean="0">
              <a:solidFill>
                <a:schemeClr val="bg1"/>
              </a:solidFill>
              <a:latin typeface="Liberation Serif" panose="02020603050405020304" pitchFamily="18" charset="0"/>
            </a:rPr>
            <a:t>устанавливать </a:t>
          </a:r>
          <a:r>
            <a:rPr lang="ru-RU" sz="1600" b="1" u="sng" kern="1200" dirty="0" smtClean="0">
              <a:solidFill>
                <a:schemeClr val="bg1"/>
              </a:solidFill>
              <a:latin typeface="Liberation Serif" panose="02020603050405020304" pitchFamily="18" charset="0"/>
            </a:rPr>
            <a:t>все</a:t>
          </a:r>
          <a:r>
            <a:rPr lang="ru-RU" sz="1600" b="1" kern="1200" dirty="0" smtClean="0">
              <a:solidFill>
                <a:schemeClr val="bg1"/>
              </a:solidFill>
              <a:latin typeface="Liberation Serif" panose="02020603050405020304" pitchFamily="18" charset="0"/>
            </a:rPr>
            <a:t> возможные значения размеров штрафа для каждого порогового значения цены контракта, за исключением пороговых значений, превышающих НМЦК </a:t>
          </a:r>
        </a:p>
        <a:p>
          <a:pPr lvl="0" algn="ctr" defTabSz="711200">
            <a:lnSpc>
              <a:spcPct val="90000"/>
            </a:lnSpc>
            <a:spcBef>
              <a:spcPct val="0"/>
            </a:spcBef>
            <a:spcAft>
              <a:spcPct val="35000"/>
            </a:spcAft>
          </a:pPr>
          <a:r>
            <a:rPr lang="ru-RU" sz="1600" b="1" kern="1200" dirty="0" smtClean="0">
              <a:solidFill>
                <a:schemeClr val="bg1"/>
              </a:solidFill>
              <a:latin typeface="Liberation Serif" panose="02020603050405020304" pitchFamily="18" charset="0"/>
            </a:rPr>
            <a:t>Письмо Минфина России </a:t>
          </a:r>
          <a:r>
            <a:rPr lang="ru-RU" sz="1600" b="1" kern="1200" dirty="0" smtClean="0">
              <a:solidFill>
                <a:schemeClr val="bg1">
                  <a:lumMod val="85000"/>
                  <a:lumOff val="15000"/>
                </a:schemeClr>
              </a:solidFill>
              <a:latin typeface="Liberation Serif" panose="02020603050405020304" pitchFamily="18" charset="0"/>
            </a:rPr>
            <a:t>от 22.04.2020 </a:t>
          </a:r>
          <a:br>
            <a:rPr lang="ru-RU" sz="1600" b="1" kern="1200" dirty="0" smtClean="0">
              <a:solidFill>
                <a:schemeClr val="bg1">
                  <a:lumMod val="85000"/>
                  <a:lumOff val="15000"/>
                </a:schemeClr>
              </a:solidFill>
              <a:latin typeface="Liberation Serif" panose="02020603050405020304" pitchFamily="18" charset="0"/>
            </a:rPr>
          </a:br>
          <a:r>
            <a:rPr lang="ru-RU" sz="1600" b="1" kern="1200" smtClean="0">
              <a:solidFill>
                <a:schemeClr val="bg1">
                  <a:lumMod val="85000"/>
                  <a:lumOff val="15000"/>
                </a:schemeClr>
              </a:solidFill>
              <a:latin typeface="Liberation Serif" panose="02020603050405020304" pitchFamily="18" charset="0"/>
            </a:rPr>
            <a:t>№ 24-03-07/32309</a:t>
          </a:r>
          <a:endParaRPr lang="ru-RU" sz="2000" b="1" kern="1200" dirty="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dsp:txBody>
      <dsp:txXfrm>
        <a:off x="4653513" y="281641"/>
        <a:ext cx="4006068" cy="2162922"/>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967"/>
          </a:xfrm>
          <a:prstGeom prst="rect">
            <a:avLst/>
          </a:prstGeom>
        </p:spPr>
        <p:txBody>
          <a:bodyPr vert="horz" lIns="91440" tIns="45720" rIns="91440" bIns="45720" rtlCol="0"/>
          <a:lstStyle>
            <a:lvl1pPr algn="r">
              <a:defRPr sz="1200"/>
            </a:lvl1pPr>
          </a:lstStyle>
          <a:p>
            <a:fld id="{3A1BA37F-08CB-4EC0-9C43-D0A73DBB9342}" type="datetimeFigureOut">
              <a:rPr lang="ru-RU" smtClean="0"/>
              <a:t>16.10.2020</a:t>
            </a:fld>
            <a:endParaRPr lang="ru-RU"/>
          </a:p>
        </p:txBody>
      </p:sp>
      <p:sp>
        <p:nvSpPr>
          <p:cNvPr id="4" name="Образ слайда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77552"/>
            <a:ext cx="5438775" cy="39090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31258"/>
            <a:ext cx="2946400" cy="49696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31258"/>
            <a:ext cx="2946400" cy="496967"/>
          </a:xfrm>
          <a:prstGeom prst="rect">
            <a:avLst/>
          </a:prstGeom>
        </p:spPr>
        <p:txBody>
          <a:bodyPr vert="horz" lIns="91440" tIns="45720" rIns="91440" bIns="45720" rtlCol="0" anchor="b"/>
          <a:lstStyle>
            <a:lvl1pPr algn="r">
              <a:defRPr sz="1200"/>
            </a:lvl1pPr>
          </a:lstStyle>
          <a:p>
            <a:fld id="{AAFB51C3-10AC-4508-A7BB-90FE5B6D7562}" type="slidenum">
              <a:rPr lang="ru-RU" smtClean="0"/>
              <a:t>‹#›</a:t>
            </a:fld>
            <a:endParaRPr lang="ru-RU"/>
          </a:p>
        </p:txBody>
      </p:sp>
    </p:spTree>
    <p:extLst>
      <p:ext uri="{BB962C8B-B14F-4D97-AF65-F5344CB8AC3E}">
        <p14:creationId xmlns:p14="http://schemas.microsoft.com/office/powerpoint/2010/main" val="386295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AFB51C3-10AC-4508-A7BB-90FE5B6D7562}" type="slidenum">
              <a:rPr lang="ru-RU" smtClean="0"/>
              <a:t>6</a:t>
            </a:fld>
            <a:endParaRPr lang="ru-RU"/>
          </a:p>
        </p:txBody>
      </p:sp>
    </p:spTree>
    <p:extLst>
      <p:ext uri="{BB962C8B-B14F-4D97-AF65-F5344CB8AC3E}">
        <p14:creationId xmlns:p14="http://schemas.microsoft.com/office/powerpoint/2010/main" val="35252328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AFB51C3-10AC-4508-A7BB-90FE5B6D7562}" type="slidenum">
              <a:rPr lang="ru-RU" smtClean="0"/>
              <a:t>7</a:t>
            </a:fld>
            <a:endParaRPr lang="ru-RU"/>
          </a:p>
        </p:txBody>
      </p:sp>
    </p:spTree>
    <p:extLst>
      <p:ext uri="{BB962C8B-B14F-4D97-AF65-F5344CB8AC3E}">
        <p14:creationId xmlns:p14="http://schemas.microsoft.com/office/powerpoint/2010/main" val="1330038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AFB51C3-10AC-4508-A7BB-90FE5B6D7562}" type="slidenum">
              <a:rPr lang="ru-RU" smtClean="0"/>
              <a:t>8</a:t>
            </a:fld>
            <a:endParaRPr lang="ru-RU"/>
          </a:p>
        </p:txBody>
      </p:sp>
    </p:spTree>
    <p:extLst>
      <p:ext uri="{BB962C8B-B14F-4D97-AF65-F5344CB8AC3E}">
        <p14:creationId xmlns:p14="http://schemas.microsoft.com/office/powerpoint/2010/main" val="2226922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AFB51C3-10AC-4508-A7BB-90FE5B6D7562}" type="slidenum">
              <a:rPr lang="ru-RU" smtClean="0"/>
              <a:t>9</a:t>
            </a:fld>
            <a:endParaRPr lang="ru-RU"/>
          </a:p>
        </p:txBody>
      </p:sp>
    </p:spTree>
    <p:extLst>
      <p:ext uri="{BB962C8B-B14F-4D97-AF65-F5344CB8AC3E}">
        <p14:creationId xmlns:p14="http://schemas.microsoft.com/office/powerpoint/2010/main" val="1536882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16.10.2020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1964343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ED34579B-C4E5-4B93-A90A-362F404D9E19}" type="datetimeFigureOut">
              <a:rPr lang="ru-RU" smtClean="0"/>
              <a:t>16.10.2020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972595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1703515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5536790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28859524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947326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3531013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16.10.2020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370601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16.10.2020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2737253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D34579B-C4E5-4B93-A90A-362F404D9E19}" type="datetimeFigureOut">
              <a:rPr lang="ru-RU" smtClean="0"/>
              <a:t>16.10.2020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2268779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D34579B-C4E5-4B93-A90A-362F404D9E19}" type="datetimeFigureOut">
              <a:rPr lang="ru-RU" smtClean="0"/>
              <a:t>16.10.2020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136688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D34579B-C4E5-4B93-A90A-362F404D9E19}" type="datetimeFigureOut">
              <a:rPr lang="ru-RU" smtClean="0"/>
              <a:t>16.10.2020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400104209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D34579B-C4E5-4B93-A90A-362F404D9E19}" type="datetimeFigureOut">
              <a:rPr lang="ru-RU" smtClean="0"/>
              <a:t>16.10.2020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268560769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D34579B-C4E5-4B93-A90A-362F404D9E19}" type="datetimeFigureOut">
              <a:rPr lang="ru-RU" smtClean="0"/>
              <a:t>16.10.2020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3879707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4579B-C4E5-4B93-A90A-362F404D9E19}" type="datetimeFigureOut">
              <a:rPr lang="ru-RU" smtClean="0"/>
              <a:t>16.10.2020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1909286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34579B-C4E5-4B93-A90A-362F404D9E19}" type="datetimeFigureOut">
              <a:rPr lang="ru-RU" smtClean="0"/>
              <a:t>16.10.2020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26406442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D34579B-C4E5-4B93-A90A-362F404D9E19}" type="datetimeFigureOut">
              <a:rPr lang="ru-RU" smtClean="0"/>
              <a:t>16.10.2020</a:t>
            </a:fld>
            <a:endParaRPr lang="ru-RU"/>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E907AA6B-AB94-458E-8BCE-CD0A4067558B}" type="slidenum">
              <a:rPr lang="ru-RU" smtClean="0"/>
              <a:t>‹#›</a:t>
            </a:fld>
            <a:endParaRPr lang="ru-RU"/>
          </a:p>
        </p:txBody>
      </p:sp>
    </p:spTree>
    <p:extLst>
      <p:ext uri="{BB962C8B-B14F-4D97-AF65-F5344CB8AC3E}">
        <p14:creationId xmlns:p14="http://schemas.microsoft.com/office/powerpoint/2010/main" val="3745983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D34579B-C4E5-4B93-A90A-362F404D9E19}" type="datetimeFigureOut">
              <a:rPr lang="ru-RU" smtClean="0"/>
              <a:t>16.10.2020</a:t>
            </a:fld>
            <a:endParaRPr lang="ru-RU"/>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E907AA6B-AB94-458E-8BCE-CD0A4067558B}" type="slidenum">
              <a:rPr lang="ru-RU" smtClean="0"/>
              <a:t>‹#›</a:t>
            </a:fld>
            <a:endParaRPr lang="ru-RU"/>
          </a:p>
        </p:txBody>
      </p:sp>
    </p:spTree>
    <p:extLst>
      <p:ext uri="{BB962C8B-B14F-4D97-AF65-F5344CB8AC3E}">
        <p14:creationId xmlns:p14="http://schemas.microsoft.com/office/powerpoint/2010/main" val="1718791474"/>
      </p:ext>
    </p:extLst>
  </p:cSld>
  <p:clrMap bg1="dk1" tx1="lt1" bg2="dk2" tx2="lt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 id="2147484200" r:id="rId12"/>
    <p:sldLayoutId id="2147484201" r:id="rId13"/>
    <p:sldLayoutId id="2147484202" r:id="rId14"/>
    <p:sldLayoutId id="2147484203" r:id="rId15"/>
    <p:sldLayoutId id="2147484204" r:id="rId16"/>
    <p:sldLayoutId id="2147484205"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332656"/>
            <a:ext cx="8280920" cy="5616624"/>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sz="4600" b="1" dirty="0" smtClean="0">
              <a:solidFill>
                <a:schemeClr val="tx1"/>
              </a:solidFill>
              <a:latin typeface="Arial" panose="020B0604020202020204" pitchFamily="34" charset="0"/>
              <a:cs typeface="Arial" panose="020B0604020202020204" pitchFamily="34" charset="0"/>
            </a:endParaRPr>
          </a:p>
          <a:p>
            <a:pPr algn="ctr"/>
            <a:endParaRPr lang="ru-RU" sz="4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r>
              <a:rPr lang="ru-RU" sz="4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Ответственность за неисполнение (ненадлежащее) исполнение контрактов</a:t>
            </a:r>
          </a:p>
          <a:p>
            <a:pPr algn="ctr"/>
            <a:endParaRPr lang="ru-RU" sz="28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r>
              <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Богданова Мария </a:t>
            </a:r>
            <a:r>
              <a:rPr lang="ru-RU" sz="24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Сергеевна</a:t>
            </a:r>
          </a:p>
          <a:p>
            <a:pPr algn="ctr"/>
            <a:endPar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r>
              <a:rPr lang="ru-RU" sz="24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Начальник </a:t>
            </a:r>
            <a:r>
              <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отдела </a:t>
            </a:r>
            <a:r>
              <a:rPr lang="ru-RU" sz="24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правовой работы</a:t>
            </a:r>
            <a:endPar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r>
              <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Департамента государственных закупок </a:t>
            </a:r>
            <a:br>
              <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ru-RU" sz="24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Свердловской области </a:t>
            </a:r>
          </a:p>
          <a:p>
            <a:pPr algn="ctr"/>
            <a:endParaRPr lang="ru-RU" sz="2400" b="1" dirty="0" smtClean="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a:p>
            <a:pPr algn="ctr"/>
            <a:endParaRPr lang="ru-RU" sz="4600" b="1" dirty="0" smtClean="0">
              <a:solidFill>
                <a:schemeClr val="tx1"/>
              </a:solidFill>
              <a:latin typeface="Liberation Serif" panose="02020603050405020304" pitchFamily="18" charset="0"/>
              <a:ea typeface="Liberation Serif" panose="02020603050405020304" pitchFamily="18" charset="0"/>
              <a:cs typeface="Liberation Serif" panose="02020603050405020304" pitchFamily="18" charset="0"/>
            </a:endParaRPr>
          </a:p>
        </p:txBody>
      </p:sp>
    </p:spTree>
    <p:extLst>
      <p:ext uri="{BB962C8B-B14F-4D97-AF65-F5344CB8AC3E}">
        <p14:creationId xmlns:p14="http://schemas.microsoft.com/office/powerpoint/2010/main" val="4018341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966301032"/>
              </p:ext>
            </p:extLst>
          </p:nvPr>
        </p:nvGraphicFramePr>
        <p:xfrm>
          <a:off x="179512" y="260648"/>
          <a:ext cx="8784976" cy="6379294"/>
        </p:xfrm>
        <a:graphic>
          <a:graphicData uri="http://schemas.openxmlformats.org/drawingml/2006/table">
            <a:tbl>
              <a:tblPr firstRow="1" bandRow="1">
                <a:tableStyleId>{C4B1156A-380E-4F78-BDF5-A606A8083BF9}</a:tableStyleId>
              </a:tblPr>
              <a:tblGrid>
                <a:gridCol w="1550290"/>
                <a:gridCol w="3202238"/>
                <a:gridCol w="4032448"/>
              </a:tblGrid>
              <a:tr h="481414">
                <a:tc>
                  <a:txBody>
                    <a:bodyPr/>
                    <a:lstStyle/>
                    <a:p>
                      <a:pPr algn="ctr"/>
                      <a:r>
                        <a:rPr lang="ru-RU" b="0" dirty="0" smtClean="0">
                          <a:ln>
                            <a:solidFill>
                              <a:schemeClr val="bg1"/>
                            </a:solidFill>
                          </a:ln>
                          <a:latin typeface="Liberation Serif" panose="02020603050405020304" pitchFamily="18" charset="0"/>
                        </a:rPr>
                        <a:t>Субъект</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Нарушение</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Ответственность</a:t>
                      </a:r>
                      <a:endParaRPr lang="ru-RU" b="0" dirty="0">
                        <a:ln>
                          <a:solidFill>
                            <a:schemeClr val="bg1"/>
                          </a:solidFill>
                        </a:ln>
                        <a:solidFill>
                          <a:schemeClr val="bg1"/>
                        </a:solidFill>
                        <a:latin typeface="Liberation Serif" panose="02020603050405020304" pitchFamily="18" charset="0"/>
                      </a:endParaRPr>
                    </a:p>
                  </a:txBody>
                  <a:tcPr/>
                </a:tc>
              </a:tr>
              <a:tr h="3767058">
                <a:tc rowSpan="2">
                  <a:txBody>
                    <a:bodyPr/>
                    <a:lstStyle/>
                    <a:p>
                      <a:pPr algn="ctr"/>
                      <a:r>
                        <a:rPr lang="ru-RU" sz="1600" b="1" dirty="0" smtClean="0">
                          <a:ln>
                            <a:solidFill>
                              <a:schemeClr val="bg1"/>
                            </a:solidFill>
                          </a:ln>
                          <a:solidFill>
                            <a:schemeClr val="bg1"/>
                          </a:solidFill>
                          <a:latin typeface="Liberation Serif" panose="02020603050405020304" pitchFamily="18" charset="0"/>
                        </a:rPr>
                        <a:t>Поставщик (подрядчик, исполнитель) </a:t>
                      </a:r>
                    </a:p>
                  </a:txBody>
                  <a:tcPr/>
                </a:tc>
                <a:tc>
                  <a:txBody>
                    <a:bodyPr/>
                    <a:lstStyle/>
                    <a:p>
                      <a:pPr algn="ctr"/>
                      <a:r>
                        <a:rPr lang="ru-RU" sz="1600" b="0" dirty="0" smtClean="0">
                          <a:ln>
                            <a:solidFill>
                              <a:schemeClr val="bg1"/>
                            </a:solidFill>
                          </a:ln>
                          <a:solidFill>
                            <a:schemeClr val="bg1"/>
                          </a:solidFill>
                          <a:latin typeface="Liberation Serif" panose="02020603050405020304" pitchFamily="18" charset="0"/>
                        </a:rPr>
                        <a:t>Просрочка исполнения обязательства, предусмотренного контрактом</a:t>
                      </a:r>
                    </a:p>
                    <a:p>
                      <a:pPr algn="ctr"/>
                      <a:endParaRPr lang="ru-RU" sz="1600" b="0" dirty="0" smtClean="0">
                        <a:ln>
                          <a:solidFill>
                            <a:schemeClr val="bg1"/>
                          </a:solidFill>
                        </a:ln>
                        <a:solidFill>
                          <a:schemeClr val="bg1"/>
                        </a:solidFill>
                        <a:latin typeface="Liberation Serif" panose="02020603050405020304" pitchFamily="18" charset="0"/>
                      </a:endParaRPr>
                    </a:p>
                    <a:p>
                      <a:pPr algn="ctr"/>
                      <a:r>
                        <a:rPr lang="ru-RU" sz="1100" b="0" dirty="0" smtClean="0">
                          <a:ln>
                            <a:solidFill>
                              <a:schemeClr val="bg1"/>
                            </a:solidFill>
                          </a:ln>
                          <a:solidFill>
                            <a:schemeClr val="bg1"/>
                          </a:solidFill>
                          <a:latin typeface="Liberation Serif" panose="02020603050405020304" pitchFamily="18" charset="0"/>
                        </a:rPr>
                        <a:t>(ч. 7 ст. 34 Федерального закона </a:t>
                      </a:r>
                    </a:p>
                    <a:p>
                      <a:pPr algn="ctr"/>
                      <a:r>
                        <a:rPr lang="ru-RU" sz="1100" b="0" dirty="0" smtClean="0">
                          <a:ln>
                            <a:solidFill>
                              <a:schemeClr val="bg1"/>
                            </a:solidFill>
                          </a:ln>
                          <a:solidFill>
                            <a:schemeClr val="bg1"/>
                          </a:solidFill>
                          <a:latin typeface="Liberation Serif" panose="02020603050405020304" pitchFamily="18" charset="0"/>
                        </a:rPr>
                        <a:t>от 05.04.2013 № 44-ФЗ)</a:t>
                      </a:r>
                    </a:p>
                    <a:p>
                      <a:pPr algn="ctr"/>
                      <a:endParaRPr lang="ru-RU" sz="900" b="0" dirty="0" smtClean="0">
                        <a:ln>
                          <a:solidFill>
                            <a:schemeClr val="bg1"/>
                          </a:solidFill>
                        </a:ln>
                        <a:solidFill>
                          <a:schemeClr val="bg1"/>
                        </a:solidFill>
                        <a:latin typeface="Liberation Serif" panose="02020603050405020304" pitchFamily="18" charset="0"/>
                      </a:endParaRPr>
                    </a:p>
                    <a:p>
                      <a:pPr algn="ctr"/>
                      <a:endParaRPr lang="ru-RU" sz="1100" b="0" dirty="0" smtClean="0">
                        <a:ln>
                          <a:solidFill>
                            <a:schemeClr val="bg1"/>
                          </a:solidFill>
                        </a:ln>
                        <a:solidFill>
                          <a:schemeClr val="bg1"/>
                        </a:solidFill>
                        <a:latin typeface="Liberation Serif" panose="02020603050405020304" pitchFamily="18" charset="0"/>
                      </a:endParaRPr>
                    </a:p>
                  </a:txBody>
                  <a:tcPr/>
                </a:tc>
                <a:tc>
                  <a:txBody>
                    <a:bodyPr/>
                    <a:lstStyle/>
                    <a:p>
                      <a:pPr marL="0" algn="ctr" rtl="0" eaLnBrk="1" latinLnBrk="0" hangingPunct="1">
                        <a:spcBef>
                          <a:spcPts val="0"/>
                        </a:spcBef>
                        <a:spcAft>
                          <a:spcPts val="0"/>
                        </a:spcAft>
                      </a:pPr>
                      <a:r>
                        <a:rPr lang="ru-RU" sz="1600" b="1"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Пени.</a:t>
                      </a:r>
                    </a:p>
                    <a:p>
                      <a:pPr marL="0" algn="just" rtl="0" eaLnBrk="1" latinLnBrk="0" hangingPunct="1">
                        <a:spcBef>
                          <a:spcPts val="0"/>
                        </a:spcBef>
                        <a:spcAft>
                          <a:spcPts val="0"/>
                        </a:spcAft>
                      </a:pPr>
                      <a:r>
                        <a:rPr lang="ru-RU" sz="12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Начисляется за каждый день просрочки исполнения обязательства, предусмотренного контрактом, начиная со дня, следующего после дня истечения установленного контрактом срока исполнения обязательства. Размер равен 1/300 на дату уплаты пени ключевой ставки Центрального банка РФ от цены контракта (отдельного</a:t>
                      </a:r>
                      <a:r>
                        <a:rPr lang="ru-RU" sz="1200" kern="1200" baseline="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 этапа исполнения контракта</a:t>
                      </a:r>
                      <a:r>
                        <a:rPr lang="ru-RU" sz="12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 уменьшенной на сумму, пропорциональную объему обязательств, предусмотренных контрактом (соответствующим отдельным этапом исполнения контракта) и фактически исполненных поставщиком (подрядчиком, исполнителем)</a:t>
                      </a:r>
                      <a:r>
                        <a:rPr lang="ru-RU" sz="1200" kern="1200" baseline="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 </a:t>
                      </a:r>
                      <a:r>
                        <a:rPr lang="ru-RU" sz="12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(до 25.10.2020 = 4,25%). </a:t>
                      </a:r>
                    </a:p>
                    <a:p>
                      <a:pPr marL="0" algn="just" rtl="0" eaLnBrk="1" latinLnBrk="0" hangingPunct="1">
                        <a:spcBef>
                          <a:spcPts val="0"/>
                        </a:spcBef>
                        <a:spcAft>
                          <a:spcPts val="0"/>
                        </a:spcAft>
                      </a:pPr>
                      <a:endParaRPr lang="ru-RU" sz="12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endParaRPr>
                    </a:p>
                    <a:p>
                      <a:pPr marL="0" algn="just" rtl="0" eaLnBrk="1" latinLnBrk="0" hangingPunct="1">
                        <a:spcBef>
                          <a:spcPts val="0"/>
                        </a:spcBef>
                        <a:spcAft>
                          <a:spcPts val="0"/>
                        </a:spcAft>
                      </a:pPr>
                      <a:r>
                        <a:rPr lang="ru-RU" sz="12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Исключение: отраслевое законодательство, например: ст. 37 Федерального закона от 26.03.2003 № 35-ФЗ </a:t>
                      </a:r>
                      <a:br>
                        <a:rPr lang="ru-RU" sz="12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br>
                      <a:r>
                        <a:rPr lang="ru-RU" sz="12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«Об электроэнергетике», ст. 25 Федерального закона от 31.03.1999 № 69-ФЗ «О газоснабжении в Российской Федерации» (Письмо Минфина России от 08.07.2020 </a:t>
                      </a:r>
                      <a:br>
                        <a:rPr lang="ru-RU" sz="12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br>
                      <a:r>
                        <a:rPr lang="ru-RU" sz="12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 24-03-08/59268)</a:t>
                      </a:r>
                      <a:endParaRPr lang="ru-RU" sz="1400" b="1"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endParaRPr>
                    </a:p>
                  </a:txBody>
                  <a:tcPr/>
                </a:tc>
              </a:tr>
              <a:tr h="381119">
                <a:tc vMerge="1">
                  <a:txBody>
                    <a:bodyPr/>
                    <a:lstStyle/>
                    <a:p>
                      <a:pPr algn="ctr"/>
                      <a:endParaRPr lang="ru-RU" dirty="0">
                        <a:ln>
                          <a:solidFill>
                            <a:schemeClr val="bg1"/>
                          </a:solidFill>
                        </a:ln>
                        <a:solidFill>
                          <a:schemeClr val="bg1"/>
                        </a:solidFill>
                        <a:latin typeface="Liberation Serif" panose="02020603050405020304" pitchFamily="18" charset="0"/>
                      </a:endParaRPr>
                    </a:p>
                  </a:txBody>
                  <a:tcPr/>
                </a:tc>
                <a:tc>
                  <a:txBody>
                    <a:bodyPr/>
                    <a:lstStyle/>
                    <a:p>
                      <a:pPr algn="just"/>
                      <a:r>
                        <a:rPr lang="ru-RU" sz="1200" b="1" dirty="0" smtClean="0">
                          <a:effectLst>
                            <a:outerShdw blurRad="38100" dist="38100" dir="2700000" algn="tl">
                              <a:srgbClr val="000000">
                                <a:alpha val="43137"/>
                              </a:srgbClr>
                            </a:outerShdw>
                          </a:effectLst>
                          <a:latin typeface="Liberation Serif" panose="02020603050405020304" pitchFamily="18" charset="0"/>
                        </a:rPr>
                        <a:t>Не предоставление информации о всех соисполнителях, субподрядчиках, заключивших договор или договоры с поставщиком (подрядчиком, исполнителем), цена которого или общая цена которых составляет более чем 10%</a:t>
                      </a:r>
                      <a:r>
                        <a:rPr lang="ru-RU" sz="1200" b="1" baseline="0" dirty="0" smtClean="0">
                          <a:effectLst>
                            <a:outerShdw blurRad="38100" dist="38100" dir="2700000" algn="tl">
                              <a:srgbClr val="000000">
                                <a:alpha val="43137"/>
                              </a:srgbClr>
                            </a:outerShdw>
                          </a:effectLst>
                          <a:latin typeface="Liberation Serif" panose="02020603050405020304" pitchFamily="18" charset="0"/>
                        </a:rPr>
                        <a:t> </a:t>
                      </a:r>
                      <a:r>
                        <a:rPr lang="ru-RU" sz="1200" b="1" dirty="0" smtClean="0">
                          <a:effectLst>
                            <a:outerShdw blurRad="38100" dist="38100" dir="2700000" algn="tl">
                              <a:srgbClr val="000000">
                                <a:alpha val="43137"/>
                              </a:srgbClr>
                            </a:outerShdw>
                          </a:effectLst>
                          <a:latin typeface="Liberation Serif" panose="02020603050405020304" pitchFamily="18" charset="0"/>
                        </a:rPr>
                        <a:t>цены контракта</a:t>
                      </a:r>
                    </a:p>
                    <a:p>
                      <a:pPr algn="just"/>
                      <a:endParaRPr lang="ru-RU" sz="1200" b="1" dirty="0" smtClean="0">
                        <a:effectLst>
                          <a:outerShdw blurRad="38100" dist="38100" dir="2700000" algn="tl">
                            <a:srgbClr val="000000">
                              <a:alpha val="43137"/>
                            </a:srgbClr>
                          </a:outerShdw>
                        </a:effectLst>
                        <a:latin typeface="Liberation Serif" panose="02020603050405020304" pitchFamily="18" charset="0"/>
                      </a:endParaRPr>
                    </a:p>
                    <a:p>
                      <a:pPr algn="ctr"/>
                      <a:r>
                        <a:rPr lang="ru-RU" sz="1100" b="1" dirty="0" smtClean="0">
                          <a:effectLst>
                            <a:outerShdw blurRad="38100" dist="38100" dir="2700000" algn="tl">
                              <a:srgbClr val="000000">
                                <a:alpha val="43137"/>
                              </a:srgbClr>
                            </a:outerShdw>
                          </a:effectLst>
                          <a:latin typeface="Liberation Serif" panose="02020603050405020304" pitchFamily="18" charset="0"/>
                        </a:rPr>
                        <a:t>(ч. 24 ст. 34 Федерального закона от 05.04.2013 </a:t>
                      </a:r>
                      <a:br>
                        <a:rPr lang="ru-RU" sz="1100" b="1" dirty="0" smtClean="0">
                          <a:effectLst>
                            <a:outerShdw blurRad="38100" dist="38100" dir="2700000" algn="tl">
                              <a:srgbClr val="000000">
                                <a:alpha val="43137"/>
                              </a:srgbClr>
                            </a:outerShdw>
                          </a:effectLst>
                          <a:latin typeface="Liberation Serif" panose="02020603050405020304" pitchFamily="18" charset="0"/>
                        </a:rPr>
                      </a:br>
                      <a:r>
                        <a:rPr lang="ru-RU" sz="1100" b="1" dirty="0" smtClean="0">
                          <a:effectLst>
                            <a:outerShdw blurRad="38100" dist="38100" dir="2700000" algn="tl">
                              <a:srgbClr val="000000">
                                <a:alpha val="43137"/>
                              </a:srgbClr>
                            </a:outerShdw>
                          </a:effectLst>
                          <a:latin typeface="Liberation Serif" panose="02020603050405020304" pitchFamily="18" charset="0"/>
                        </a:rPr>
                        <a:t>№ 44-ФЗ)</a:t>
                      </a:r>
                    </a:p>
                    <a:p>
                      <a:pPr algn="just"/>
                      <a:endParaRPr lang="ru-RU" sz="1300" dirty="0" smtClean="0">
                        <a:latin typeface="Liberation Serif" panose="02020603050405020304" pitchFamily="18" charset="0"/>
                      </a:endParaRPr>
                    </a:p>
                  </a:txBody>
                  <a:tcPr/>
                </a:tc>
                <a:tc>
                  <a:txBody>
                    <a:bodyPr/>
                    <a:lstStyle/>
                    <a:p>
                      <a:pPr algn="ctr"/>
                      <a:r>
                        <a:rPr lang="ru-RU" sz="1400" b="1" dirty="0" smtClean="0">
                          <a:ln>
                            <a:solidFill>
                              <a:schemeClr val="bg1"/>
                            </a:solidFill>
                          </a:ln>
                          <a:solidFill>
                            <a:schemeClr val="bg1"/>
                          </a:solidFill>
                          <a:latin typeface="Liberation Serif" panose="02020603050405020304" pitchFamily="18" charset="0"/>
                        </a:rPr>
                        <a:t>Пени.</a:t>
                      </a:r>
                    </a:p>
                    <a:p>
                      <a:pPr algn="ctr"/>
                      <a:endParaRPr lang="ru-RU" sz="1400" b="1" dirty="0" smtClean="0">
                        <a:ln>
                          <a:solidFill>
                            <a:schemeClr val="bg1"/>
                          </a:solidFill>
                        </a:ln>
                        <a:solidFill>
                          <a:schemeClr val="bg1"/>
                        </a:solidFill>
                        <a:latin typeface="Liberation Serif" panose="02020603050405020304" pitchFamily="18" charset="0"/>
                      </a:endParaRPr>
                    </a:p>
                    <a:p>
                      <a:pPr algn="just"/>
                      <a:r>
                        <a:rPr lang="ru-RU" sz="1200" dirty="0" smtClean="0">
                          <a:ln>
                            <a:solidFill>
                              <a:schemeClr val="bg1"/>
                            </a:solidFill>
                          </a:ln>
                          <a:solidFill>
                            <a:schemeClr val="bg1"/>
                          </a:solidFill>
                          <a:latin typeface="Liberation Serif" panose="02020603050405020304" pitchFamily="18" charset="0"/>
                        </a:rPr>
                        <a:t>Начисляется за каждый день просрочки исполнения такого обязательства в размере 1/300 действующей на дату уплаты пени ключевой ставки Центрального банка Российской Федерации от цены договора, заключенного поставщиком (подрядчиком, исполнителем) с соисполнителем, субподрядчиком. </a:t>
                      </a:r>
                      <a:endParaRPr lang="ru-RU" sz="1200" dirty="0">
                        <a:ln>
                          <a:solidFill>
                            <a:schemeClr val="bg1"/>
                          </a:solidFill>
                        </a:ln>
                        <a:solidFill>
                          <a:schemeClr val="bg1"/>
                        </a:solidFill>
                        <a:latin typeface="Liberation Serif" panose="02020603050405020304" pitchFamily="18" charset="0"/>
                      </a:endParaRPr>
                    </a:p>
                  </a:txBody>
                  <a:tcPr/>
                </a:tc>
              </a:tr>
            </a:tbl>
          </a:graphicData>
        </a:graphic>
      </p:graphicFrame>
    </p:spTree>
    <p:extLst>
      <p:ext uri="{BB962C8B-B14F-4D97-AF65-F5344CB8AC3E}">
        <p14:creationId xmlns:p14="http://schemas.microsoft.com/office/powerpoint/2010/main" val="1856804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20618"/>
            <a:ext cx="650006" cy="476672"/>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251520" y="620688"/>
            <a:ext cx="8784976" cy="6124754"/>
          </a:xfrm>
          <a:prstGeom prst="rect">
            <a:avLst/>
          </a:prstGeom>
        </p:spPr>
        <p:txBody>
          <a:bodyPr wrap="square">
            <a:spAutoFit/>
          </a:bodyPr>
          <a:lstStyle/>
          <a:p>
            <a:pPr algn="just"/>
            <a:r>
              <a:rPr lang="ru-RU" sz="1400" b="1" dirty="0">
                <a:ln w="9525" cap="flat" cmpd="sng" algn="ctr">
                  <a:solidFill>
                    <a:srgbClr val="000000"/>
                  </a:solidFill>
                  <a:prstDash val="solid"/>
                  <a:round/>
                </a:ln>
                <a:solidFill>
                  <a:srgbClr val="000000"/>
                </a:solidFill>
                <a:latin typeface="Liberation Serif" panose="02020603050405020304" pitchFamily="18" charset="0"/>
              </a:rPr>
              <a:t>Пример № 1</a:t>
            </a:r>
            <a:r>
              <a:rPr lang="ru-RU" sz="1400" dirty="0">
                <a:ln w="9525" cap="flat" cmpd="sng" algn="ctr">
                  <a:solidFill>
                    <a:srgbClr val="000000"/>
                  </a:solidFill>
                  <a:prstDash val="solid"/>
                  <a:round/>
                </a:ln>
                <a:solidFill>
                  <a:srgbClr val="000000"/>
                </a:solidFill>
                <a:latin typeface="Liberation Serif" panose="02020603050405020304" pitchFamily="18" charset="0"/>
              </a:rPr>
              <a:t>: Цена контракта составляет 500 000 руб., дата поставки товара по контракту – 1 сентября 2020 года, по факту товар поставлен - 20 сентября 2020 года. Количество дней просрочки – 19 (с 2 сентября 2020 года по 20 сентября 2020 года).</a:t>
            </a:r>
          </a:p>
          <a:p>
            <a:pPr algn="just"/>
            <a:r>
              <a:rPr lang="ru-RU" sz="1400" dirty="0">
                <a:ln w="9525" cap="flat" cmpd="sng" algn="ctr">
                  <a:solidFill>
                    <a:srgbClr val="000000"/>
                  </a:solidFill>
                  <a:prstDash val="solid"/>
                  <a:round/>
                </a:ln>
                <a:solidFill>
                  <a:srgbClr val="000000"/>
                </a:solidFill>
                <a:latin typeface="Liberation Serif" panose="02020603050405020304" pitchFamily="18" charset="0"/>
              </a:rPr>
              <a:t>Расчет пени за полный период: 500 000 руб. x 19 x 4,25% х 1/300 = 1 345,83 руб.</a:t>
            </a:r>
          </a:p>
          <a:p>
            <a:pPr algn="just"/>
            <a:endParaRPr lang="ru-RU" sz="1400" dirty="0" smtClean="0">
              <a:ln w="9525" cap="flat" cmpd="sng" algn="ctr">
                <a:solidFill>
                  <a:srgbClr val="000000"/>
                </a:solidFill>
                <a:prstDash val="solid"/>
                <a:round/>
              </a:ln>
              <a:solidFill>
                <a:srgbClr val="000000"/>
              </a:solidFill>
              <a:latin typeface="Liberation Serif" panose="02020603050405020304" pitchFamily="18" charset="0"/>
            </a:endParaRPr>
          </a:p>
          <a:p>
            <a:pPr algn="just"/>
            <a:r>
              <a:rPr lang="ru-RU" sz="1400" b="1" dirty="0" smtClean="0">
                <a:ln w="9525" cap="flat" cmpd="sng" algn="ctr">
                  <a:solidFill>
                    <a:srgbClr val="000000"/>
                  </a:solidFill>
                  <a:prstDash val="solid"/>
                  <a:round/>
                </a:ln>
                <a:solidFill>
                  <a:srgbClr val="000000"/>
                </a:solidFill>
                <a:latin typeface="Liberation Serif" panose="02020603050405020304" pitchFamily="18" charset="0"/>
              </a:rPr>
              <a:t>Пример </a:t>
            </a:r>
            <a:r>
              <a:rPr lang="ru-RU" sz="1400" b="1" dirty="0">
                <a:ln w="9525" cap="flat" cmpd="sng" algn="ctr">
                  <a:solidFill>
                    <a:srgbClr val="000000"/>
                  </a:solidFill>
                  <a:prstDash val="solid"/>
                  <a:round/>
                </a:ln>
                <a:solidFill>
                  <a:srgbClr val="000000"/>
                </a:solidFill>
                <a:latin typeface="Liberation Serif" panose="02020603050405020304" pitchFamily="18" charset="0"/>
              </a:rPr>
              <a:t>№ 2</a:t>
            </a:r>
            <a:r>
              <a:rPr lang="ru-RU" sz="1400" dirty="0">
                <a:ln w="9525" cap="flat" cmpd="sng" algn="ctr">
                  <a:solidFill>
                    <a:srgbClr val="000000"/>
                  </a:solidFill>
                  <a:prstDash val="solid"/>
                  <a:round/>
                </a:ln>
                <a:solidFill>
                  <a:srgbClr val="000000"/>
                </a:solidFill>
                <a:latin typeface="Liberation Serif" panose="02020603050405020304" pitchFamily="18" charset="0"/>
              </a:rPr>
              <a:t>: Цена контракта составляет 500 000 руб. В срок, установленный контрактом, работы выполнены только на сумму 200 000 руб.</a:t>
            </a:r>
          </a:p>
          <a:p>
            <a:pPr algn="just"/>
            <a:r>
              <a:rPr lang="ru-RU" sz="1400" dirty="0">
                <a:ln w="9525" cap="flat" cmpd="sng" algn="ctr">
                  <a:solidFill>
                    <a:srgbClr val="000000"/>
                  </a:solidFill>
                  <a:prstDash val="solid"/>
                  <a:round/>
                </a:ln>
                <a:solidFill>
                  <a:srgbClr val="000000"/>
                </a:solidFill>
                <a:latin typeface="Liberation Serif" panose="02020603050405020304" pitchFamily="18" charset="0"/>
              </a:rPr>
              <a:t>В этом случае расчет будет следующим: (500 000 руб. – 200 000 руб.). x (4,25% x 1/300) х 19 </a:t>
            </a:r>
            <a:br>
              <a:rPr lang="ru-RU" sz="1400" dirty="0">
                <a:ln w="9525" cap="flat" cmpd="sng" algn="ctr">
                  <a:solidFill>
                    <a:srgbClr val="000000"/>
                  </a:solidFill>
                  <a:prstDash val="solid"/>
                  <a:round/>
                </a:ln>
                <a:solidFill>
                  <a:srgbClr val="000000"/>
                </a:solidFill>
                <a:latin typeface="Liberation Serif" panose="02020603050405020304" pitchFamily="18" charset="0"/>
              </a:rPr>
            </a:br>
            <a:r>
              <a:rPr lang="ru-RU" sz="1400" dirty="0">
                <a:ln w="9525" cap="flat" cmpd="sng" algn="ctr">
                  <a:solidFill>
                    <a:srgbClr val="000000"/>
                  </a:solidFill>
                  <a:prstDash val="solid"/>
                  <a:round/>
                </a:ln>
                <a:solidFill>
                  <a:srgbClr val="000000"/>
                </a:solidFill>
                <a:latin typeface="Liberation Serif" panose="02020603050405020304" pitchFamily="18" charset="0"/>
              </a:rPr>
              <a:t>(с 2 сентября 2020 года по 20 сентября 2020 года) = 807,50 руб.</a:t>
            </a:r>
          </a:p>
          <a:p>
            <a:pPr algn="just"/>
            <a:endParaRPr lang="ru-RU" sz="1400" dirty="0" smtClean="0">
              <a:ln w="9525" cap="flat" cmpd="sng" algn="ctr">
                <a:solidFill>
                  <a:srgbClr val="000000"/>
                </a:solidFill>
                <a:prstDash val="solid"/>
                <a:round/>
              </a:ln>
              <a:solidFill>
                <a:srgbClr val="000000"/>
              </a:solidFill>
              <a:latin typeface="Liberation Serif" panose="02020603050405020304" pitchFamily="18" charset="0"/>
            </a:endParaRPr>
          </a:p>
          <a:p>
            <a:pPr algn="just"/>
            <a:endParaRPr lang="ru-RU" sz="1400" dirty="0">
              <a:ln w="9525" cap="flat" cmpd="sng" algn="ctr">
                <a:solidFill>
                  <a:srgbClr val="000000"/>
                </a:solidFill>
                <a:prstDash val="solid"/>
                <a:round/>
              </a:ln>
              <a:solidFill>
                <a:srgbClr val="000000"/>
              </a:solidFill>
              <a:latin typeface="Liberation Serif" panose="02020603050405020304" pitchFamily="18" charset="0"/>
            </a:endParaRPr>
          </a:p>
          <a:p>
            <a:pPr algn="just"/>
            <a:r>
              <a:rPr lang="ru-RU" sz="1400" b="1" dirty="0" smtClean="0">
                <a:ln w="9525" cap="flat" cmpd="sng" algn="ctr">
                  <a:solidFill>
                    <a:srgbClr val="000000"/>
                  </a:solidFill>
                  <a:prstDash val="solid"/>
                  <a:round/>
                </a:ln>
                <a:solidFill>
                  <a:srgbClr val="000000"/>
                </a:solidFill>
                <a:latin typeface="Liberation Serif" panose="02020603050405020304" pitchFamily="18" charset="0"/>
              </a:rPr>
              <a:t>Пример </a:t>
            </a:r>
            <a:r>
              <a:rPr lang="ru-RU" sz="1400" b="1" dirty="0">
                <a:ln w="9525" cap="flat" cmpd="sng" algn="ctr">
                  <a:solidFill>
                    <a:srgbClr val="000000"/>
                  </a:solidFill>
                  <a:prstDash val="solid"/>
                  <a:round/>
                </a:ln>
                <a:solidFill>
                  <a:srgbClr val="000000"/>
                </a:solidFill>
                <a:latin typeface="Liberation Serif" panose="02020603050405020304" pitchFamily="18" charset="0"/>
              </a:rPr>
              <a:t>№ </a:t>
            </a:r>
            <a:r>
              <a:rPr lang="ru-RU" sz="1400" b="1" dirty="0" smtClean="0">
                <a:ln w="9525" cap="flat" cmpd="sng" algn="ctr">
                  <a:solidFill>
                    <a:srgbClr val="000000"/>
                  </a:solidFill>
                  <a:prstDash val="solid"/>
                  <a:round/>
                </a:ln>
                <a:solidFill>
                  <a:srgbClr val="000000"/>
                </a:solidFill>
                <a:latin typeface="Liberation Serif" panose="02020603050405020304" pitchFamily="18" charset="0"/>
              </a:rPr>
              <a:t>3</a:t>
            </a:r>
            <a:r>
              <a:rPr lang="ru-RU" sz="1400" dirty="0">
                <a:ln w="9525" cap="flat" cmpd="sng" algn="ctr">
                  <a:solidFill>
                    <a:srgbClr val="000000"/>
                  </a:solidFill>
                  <a:prstDash val="solid"/>
                  <a:round/>
                </a:ln>
                <a:solidFill>
                  <a:srgbClr val="000000"/>
                </a:solidFill>
                <a:latin typeface="Liberation Serif" panose="02020603050405020304" pitchFamily="18" charset="0"/>
              </a:rPr>
              <a:t>: </a:t>
            </a:r>
            <a:r>
              <a:rPr lang="ru-RU" sz="1400" dirty="0" smtClean="0">
                <a:ln w="9525" cap="flat" cmpd="sng" algn="ctr">
                  <a:solidFill>
                    <a:srgbClr val="000000"/>
                  </a:solidFill>
                  <a:prstDash val="solid"/>
                  <a:round/>
                </a:ln>
                <a:solidFill>
                  <a:srgbClr val="000000"/>
                </a:solidFill>
                <a:latin typeface="Liberation Serif" panose="02020603050405020304" pitchFamily="18" charset="0"/>
              </a:rPr>
              <a:t>Цена </a:t>
            </a:r>
            <a:r>
              <a:rPr lang="ru-RU" sz="1400" dirty="0">
                <a:ln w="9525" cap="flat" cmpd="sng" algn="ctr">
                  <a:solidFill>
                    <a:srgbClr val="000000"/>
                  </a:solidFill>
                  <a:prstDash val="solid"/>
                  <a:round/>
                </a:ln>
                <a:solidFill>
                  <a:srgbClr val="000000"/>
                </a:solidFill>
                <a:latin typeface="Liberation Serif" panose="02020603050405020304" pitchFamily="18" charset="0"/>
              </a:rPr>
              <a:t>контракта на поставку товара составляет 500 000,00 рублей. Поставщик допустил просрочку поставки на 60 дней, при этом на момент просрочки успел поставить товар на общую сумму 150 000,00 рублей, что подтверждается надлежаще оформленными документами о приемке поставленного товара.</a:t>
            </a:r>
          </a:p>
          <a:p>
            <a:pPr algn="just"/>
            <a:endParaRPr lang="ru-RU" sz="1400" dirty="0" smtClean="0">
              <a:ln w="9525" cap="flat" cmpd="sng" algn="ctr">
                <a:solidFill>
                  <a:srgbClr val="000000"/>
                </a:solidFill>
                <a:prstDash val="solid"/>
                <a:round/>
              </a:ln>
              <a:solidFill>
                <a:srgbClr val="000000"/>
              </a:solidFill>
              <a:latin typeface="Liberation Serif" panose="02020603050405020304" pitchFamily="18" charset="0"/>
            </a:endParaRPr>
          </a:p>
          <a:p>
            <a:pPr algn="just"/>
            <a:r>
              <a:rPr lang="ru-RU" sz="1400" dirty="0" smtClean="0">
                <a:ln w="9525" cap="flat" cmpd="sng" algn="ctr">
                  <a:solidFill>
                    <a:srgbClr val="000000"/>
                  </a:solidFill>
                  <a:prstDash val="solid"/>
                  <a:round/>
                </a:ln>
                <a:solidFill>
                  <a:srgbClr val="000000"/>
                </a:solidFill>
                <a:latin typeface="Liberation Serif" panose="02020603050405020304" pitchFamily="18" charset="0"/>
              </a:rPr>
              <a:t>Путем </a:t>
            </a:r>
            <a:r>
              <a:rPr lang="ru-RU" sz="1400" dirty="0">
                <a:ln w="9525" cap="flat" cmpd="sng" algn="ctr">
                  <a:solidFill>
                    <a:srgbClr val="000000"/>
                  </a:solidFill>
                  <a:prstDash val="solid"/>
                  <a:round/>
                </a:ln>
                <a:solidFill>
                  <a:srgbClr val="000000"/>
                </a:solidFill>
                <a:latin typeface="Liberation Serif" panose="02020603050405020304" pitchFamily="18" charset="0"/>
              </a:rPr>
              <a:t>подсчетов установлено, что в первые 40 дней просрочки </a:t>
            </a:r>
            <a:r>
              <a:rPr lang="ru-RU" sz="1400" dirty="0" smtClean="0">
                <a:ln w="9525" cap="flat" cmpd="sng" algn="ctr">
                  <a:solidFill>
                    <a:srgbClr val="000000"/>
                  </a:solidFill>
                  <a:prstDash val="solid"/>
                  <a:round/>
                </a:ln>
                <a:solidFill>
                  <a:srgbClr val="000000"/>
                </a:solidFill>
                <a:latin typeface="Liberation Serif" panose="02020603050405020304" pitchFamily="18" charset="0"/>
              </a:rPr>
              <a:t>ключевая ставка Центрального </a:t>
            </a:r>
            <a:r>
              <a:rPr lang="ru-RU" sz="1400" dirty="0">
                <a:ln w="9525" cap="flat" cmpd="sng" algn="ctr">
                  <a:solidFill>
                    <a:srgbClr val="000000"/>
                  </a:solidFill>
                  <a:prstDash val="solid"/>
                  <a:round/>
                </a:ln>
                <a:solidFill>
                  <a:srgbClr val="000000"/>
                </a:solidFill>
                <a:latin typeface="Liberation Serif" panose="02020603050405020304" pitchFamily="18" charset="0"/>
              </a:rPr>
              <a:t>банка Российской Федерации составляла 7,75%, однако, </a:t>
            </a:r>
            <a:r>
              <a:rPr lang="ru-RU" sz="1400" dirty="0" smtClean="0">
                <a:ln w="9525" cap="flat" cmpd="sng" algn="ctr">
                  <a:solidFill>
                    <a:srgbClr val="000000"/>
                  </a:solidFill>
                  <a:prstDash val="solid"/>
                  <a:round/>
                </a:ln>
                <a:solidFill>
                  <a:srgbClr val="000000"/>
                </a:solidFill>
                <a:latin typeface="Liberation Serif" panose="02020603050405020304" pitchFamily="18" charset="0"/>
              </a:rPr>
              <a:t>изменилась </a:t>
            </a:r>
            <a:r>
              <a:rPr lang="ru-RU" sz="1400" dirty="0">
                <a:ln w="9525" cap="flat" cmpd="sng" algn="ctr">
                  <a:solidFill>
                    <a:srgbClr val="000000"/>
                  </a:solidFill>
                  <a:prstDash val="solid"/>
                  <a:round/>
                </a:ln>
                <a:solidFill>
                  <a:srgbClr val="000000"/>
                </a:solidFill>
                <a:latin typeface="Liberation Serif" panose="02020603050405020304" pitchFamily="18" charset="0"/>
              </a:rPr>
              <a:t>и в оставшиеся 20 дней просрочки составила 7,5%, при этом исполнение контракта в части приемки со стороны заказчика не производилось.</a:t>
            </a:r>
          </a:p>
          <a:p>
            <a:pPr algn="just"/>
            <a:endParaRPr lang="ru-RU" sz="1400" dirty="0" smtClean="0">
              <a:ln w="9525" cap="flat" cmpd="sng" algn="ctr">
                <a:solidFill>
                  <a:srgbClr val="000000"/>
                </a:solidFill>
                <a:prstDash val="solid"/>
                <a:round/>
              </a:ln>
              <a:solidFill>
                <a:srgbClr val="000000"/>
              </a:solidFill>
              <a:latin typeface="Liberation Serif" panose="02020603050405020304" pitchFamily="18" charset="0"/>
            </a:endParaRPr>
          </a:p>
          <a:p>
            <a:pPr algn="just"/>
            <a:r>
              <a:rPr lang="ru-RU" sz="1400" dirty="0" smtClean="0">
                <a:ln w="9525" cap="flat" cmpd="sng" algn="ctr">
                  <a:solidFill>
                    <a:srgbClr val="000000"/>
                  </a:solidFill>
                  <a:prstDash val="solid"/>
                  <a:round/>
                </a:ln>
                <a:solidFill>
                  <a:srgbClr val="000000"/>
                </a:solidFill>
                <a:latin typeface="Liberation Serif" panose="02020603050405020304" pitchFamily="18" charset="0"/>
              </a:rPr>
              <a:t>Сумма </a:t>
            </a:r>
            <a:r>
              <a:rPr lang="ru-RU" sz="1400" dirty="0">
                <a:ln w="9525" cap="flat" cmpd="sng" algn="ctr">
                  <a:solidFill>
                    <a:srgbClr val="000000"/>
                  </a:solidFill>
                  <a:prstDash val="solid"/>
                  <a:round/>
                </a:ln>
                <a:solidFill>
                  <a:srgbClr val="000000"/>
                </a:solidFill>
                <a:latin typeface="Liberation Serif" panose="02020603050405020304" pitchFamily="18" charset="0"/>
              </a:rPr>
              <a:t>неустойки подлежащей взысканию с поставщика определяется в следующем порядке:</a:t>
            </a:r>
          </a:p>
          <a:p>
            <a:pPr algn="just"/>
            <a:endParaRPr lang="ru-RU" sz="1400" dirty="0">
              <a:ln w="9525" cap="flat" cmpd="sng" algn="ctr">
                <a:solidFill>
                  <a:srgbClr val="000000"/>
                </a:solidFill>
                <a:prstDash val="solid"/>
                <a:round/>
              </a:ln>
              <a:solidFill>
                <a:srgbClr val="000000"/>
              </a:solidFill>
              <a:latin typeface="Liberation Serif" panose="02020603050405020304" pitchFamily="18" charset="0"/>
            </a:endParaRPr>
          </a:p>
          <a:p>
            <a:pPr algn="just"/>
            <a:r>
              <a:rPr lang="ru-RU" sz="1400" dirty="0">
                <a:ln w="9525" cap="flat" cmpd="sng" algn="ctr">
                  <a:solidFill>
                    <a:srgbClr val="000000"/>
                  </a:solidFill>
                  <a:prstDash val="solid"/>
                  <a:round/>
                </a:ln>
                <a:solidFill>
                  <a:srgbClr val="000000"/>
                </a:solidFill>
                <a:latin typeface="Liberation Serif" panose="02020603050405020304" pitchFamily="18" charset="0"/>
              </a:rPr>
              <a:t>1. (500 000,00 – 150 000,00) х (1/300 х 7,75%) х 40 = 350 000,00 х (1/300 х 7,75%) х 40 = 3 616,67 руб.</a:t>
            </a:r>
          </a:p>
          <a:p>
            <a:pPr algn="just"/>
            <a:endParaRPr lang="ru-RU" sz="1400" dirty="0">
              <a:ln w="9525" cap="flat" cmpd="sng" algn="ctr">
                <a:solidFill>
                  <a:srgbClr val="000000"/>
                </a:solidFill>
                <a:prstDash val="solid"/>
                <a:round/>
              </a:ln>
              <a:solidFill>
                <a:srgbClr val="000000"/>
              </a:solidFill>
              <a:latin typeface="Liberation Serif" panose="02020603050405020304" pitchFamily="18" charset="0"/>
            </a:endParaRPr>
          </a:p>
          <a:p>
            <a:pPr algn="just"/>
            <a:r>
              <a:rPr lang="ru-RU" sz="1400" dirty="0">
                <a:ln w="9525" cap="flat" cmpd="sng" algn="ctr">
                  <a:solidFill>
                    <a:srgbClr val="000000"/>
                  </a:solidFill>
                  <a:prstDash val="solid"/>
                  <a:round/>
                </a:ln>
                <a:solidFill>
                  <a:srgbClr val="000000"/>
                </a:solidFill>
                <a:latin typeface="Liberation Serif" panose="02020603050405020304" pitchFamily="18" charset="0"/>
              </a:rPr>
              <a:t>2. (500 000,00 – 150 000,00) х (1/300 х 7,5%) х 20 = 350 000,00 х (1/300 х 7,5%) х 20 = 1 750,00 руб.</a:t>
            </a:r>
          </a:p>
          <a:p>
            <a:pPr algn="just"/>
            <a:endParaRPr lang="ru-RU" sz="1400" dirty="0">
              <a:ln w="9525" cap="flat" cmpd="sng" algn="ctr">
                <a:solidFill>
                  <a:srgbClr val="000000"/>
                </a:solidFill>
                <a:prstDash val="solid"/>
                <a:round/>
              </a:ln>
              <a:solidFill>
                <a:srgbClr val="000000"/>
              </a:solidFill>
              <a:latin typeface="Liberation Serif" panose="02020603050405020304" pitchFamily="18" charset="0"/>
            </a:endParaRPr>
          </a:p>
          <a:p>
            <a:pPr algn="just"/>
            <a:r>
              <a:rPr lang="ru-RU" sz="1400" dirty="0">
                <a:ln w="9525" cap="flat" cmpd="sng" algn="ctr">
                  <a:solidFill>
                    <a:srgbClr val="000000"/>
                  </a:solidFill>
                  <a:prstDash val="solid"/>
                  <a:round/>
                </a:ln>
                <a:solidFill>
                  <a:srgbClr val="000000"/>
                </a:solidFill>
                <a:latin typeface="Liberation Serif" panose="02020603050405020304" pitchFamily="18" charset="0"/>
              </a:rPr>
              <a:t>3. 3 616,67 + 1 750,00 = 5 366,67 руб</a:t>
            </a:r>
            <a:r>
              <a:rPr lang="ru-RU" sz="1400" dirty="0" smtClean="0">
                <a:ln w="9525" cap="flat" cmpd="sng" algn="ctr">
                  <a:solidFill>
                    <a:srgbClr val="000000"/>
                  </a:solidFill>
                  <a:prstDash val="solid"/>
                  <a:round/>
                </a:ln>
                <a:solidFill>
                  <a:srgbClr val="000000"/>
                </a:solidFill>
                <a:latin typeface="Liberation Serif" panose="02020603050405020304" pitchFamily="18" charset="0"/>
              </a:rPr>
              <a:t>.</a:t>
            </a:r>
          </a:p>
          <a:p>
            <a:pPr algn="just"/>
            <a:endParaRPr lang="ru-RU" sz="1400" dirty="0">
              <a:ln w="9525" cap="flat" cmpd="sng" algn="ctr">
                <a:solidFill>
                  <a:srgbClr val="000000"/>
                </a:solidFill>
                <a:prstDash val="solid"/>
                <a:round/>
              </a:ln>
              <a:solidFill>
                <a:srgbClr val="000000"/>
              </a:solidFill>
              <a:latin typeface="Liberation Serif" panose="02020603050405020304" pitchFamily="18" charset="0"/>
            </a:endParaRPr>
          </a:p>
          <a:p>
            <a:pPr algn="just"/>
            <a:endParaRPr lang="ru-RU" sz="1400" dirty="0">
              <a:effectLst/>
            </a:endParaRPr>
          </a:p>
        </p:txBody>
      </p:sp>
    </p:spTree>
    <p:extLst>
      <p:ext uri="{BB962C8B-B14F-4D97-AF65-F5344CB8AC3E}">
        <p14:creationId xmlns:p14="http://schemas.microsoft.com/office/powerpoint/2010/main" val="32919216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99592" y="116632"/>
            <a:ext cx="7992888" cy="6197851"/>
          </a:xfrm>
          <a:prstGeom prst="rect">
            <a:avLst/>
          </a:prstGeom>
        </p:spPr>
        <p:txBody>
          <a:bodyPr wrap="square">
            <a:spAutoFit/>
          </a:bodyPr>
          <a:lstStyle/>
          <a:p>
            <a:pPr indent="450215" algn="just">
              <a:lnSpc>
                <a:spcPct val="115000"/>
              </a:lnSpc>
              <a:spcAft>
                <a:spcPts val="0"/>
              </a:spcAft>
            </a:pP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1. Если заказчик расторгает контракт в одностороннем порядке, пени нужно начислять до момента его прекращения. Помимо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пени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за нарушение сроков можно взыскать штраф за нарушение, которое стало основанием для расторжения контракта (п. 36 Обзора судебной практики, утвержденного Президиумом Верховного Суда РФ 28.06.2017).</a:t>
            </a:r>
          </a:p>
          <a:p>
            <a:pPr indent="450215" algn="just">
              <a:lnSpc>
                <a:spcPct val="115000"/>
              </a:lnSpc>
              <a:spcAft>
                <a:spcPts val="0"/>
              </a:spcAft>
            </a:pPr>
            <a:endPar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indent="450215" algn="just">
              <a:lnSpc>
                <a:spcPct val="115000"/>
              </a:lnSpc>
              <a:spcAft>
                <a:spcPts val="0"/>
              </a:spcAft>
            </a:pP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2</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В расчет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пени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не входят дни, в которые заказчик осуществлял приемку товара, работы (ее результата), услуги, а также дни, потребовавшиеся для оформления ее результатов, если контракт не содержит других условий (Письмо Минфина России от 16.03.2020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24-03-07/19771</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a:t>
            </a:r>
          </a:p>
          <a:p>
            <a:pPr indent="450215" algn="just">
              <a:lnSpc>
                <a:spcPct val="115000"/>
              </a:lnSpc>
              <a:spcAft>
                <a:spcPts val="0"/>
              </a:spcAft>
            </a:pPr>
            <a:endPar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indent="450215" algn="just">
              <a:lnSpc>
                <a:spcPct val="115000"/>
              </a:lnSpc>
              <a:spcAft>
                <a:spcPts val="0"/>
              </a:spcAft>
            </a:pP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3. Если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контракт заключен по итогам закупки с неопределенным объемом, то расчет неустойки следует осуществлять от максимального значения цены контракта (Письмо Минфина России от 25.10.2019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24-03-07/82359</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a:t>
            </a:r>
          </a:p>
          <a:p>
            <a:pPr indent="442913" algn="just">
              <a:lnSpc>
                <a:spcPct val="115000"/>
              </a:lnSpc>
              <a:spcAft>
                <a:spcPts val="0"/>
              </a:spcAft>
            </a:pP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p>
          <a:p>
            <a:pPr indent="442913" algn="just">
              <a:lnSpc>
                <a:spcPct val="115000"/>
              </a:lnSpc>
              <a:spcAft>
                <a:spcPts val="0"/>
              </a:spcAft>
            </a:pP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4. Если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контрактом предусмотрены отдельные этапы исполнения, то с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01.04.2020 пени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начисляются в соответствии с ч. 7 ст. 34 Закона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о контрактной системе в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редакции Федерального закона от 01.04.2020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98-ФЗ. Это связано с тем, что данное положение как норму прямого действия нужно применять независимо от установленных условий контракта (Письмо Минфина России от 25.05.2020 N 24-03-07/43322</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a:t>
            </a:r>
            <a:endPar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just">
              <a:lnSpc>
                <a:spcPct val="115000"/>
              </a:lnSpc>
              <a:spcAft>
                <a:spcPts val="0"/>
              </a:spcAft>
            </a:pPr>
            <a:endParaRPr lang="ru-RU" sz="9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p:txBody>
      </p:sp>
      <p:pic>
        <p:nvPicPr>
          <p:cNvPr id="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329" y="116632"/>
            <a:ext cx="744263" cy="545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98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15122" y="116632"/>
            <a:ext cx="7848872" cy="6604885"/>
          </a:xfrm>
          <a:prstGeom prst="rect">
            <a:avLst/>
          </a:prstGeom>
        </p:spPr>
        <p:txBody>
          <a:bodyPr wrap="square">
            <a:spAutoFit/>
          </a:bodyPr>
          <a:lstStyle/>
          <a:p>
            <a:pPr indent="533400" algn="just">
              <a:lnSpc>
                <a:spcPct val="115000"/>
              </a:lnSpc>
              <a:spcAft>
                <a:spcPts val="0"/>
              </a:spcAft>
            </a:pP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5. Особенности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системы налогообложения. Если сумма включает НДС, расчет должен его учитывать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(Постановление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Президиума ВАС РФ от 22.09.2009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5451/09 по делу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А50-6981/2008-Г-10). Если сторона применяет специальный налоговый режим, например УСН, то сумма рассчитывается без учета налогов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(Постановление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Арбитражного суда Московского округа от 27.03.2015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Ф05-1474/2015 по делу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А40-20035/14</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a:t>
            </a:r>
            <a:endPar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algn="just">
              <a:lnSpc>
                <a:spcPct val="115000"/>
              </a:lnSpc>
              <a:spcAft>
                <a:spcPts val="0"/>
              </a:spcAft>
            </a:pPr>
            <a:endPar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indent="442913" algn="just">
              <a:lnSpc>
                <a:spcPct val="115000"/>
              </a:lnSpc>
              <a:spcAft>
                <a:spcPts val="0"/>
              </a:spcAft>
            </a:pP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6. Течение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сроков просрочки начинается на следующий день после даты предполагаемого исполнения. Например, если срок исполнения обязательства установлен 20 августа, то срок просрочки начинает течь с 21 августа. Или если установлен 10-дневный срок на ответ с момента обращения, которое поступило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r>
            <a:b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15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августа, то 10 дней начинают течь с 16 августа. </a:t>
            </a:r>
            <a:endPar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indent="442913" algn="just">
              <a:lnSpc>
                <a:spcPct val="115000"/>
              </a:lnSpc>
              <a:spcAft>
                <a:spcPts val="0"/>
              </a:spcAft>
            </a:pPr>
            <a:endPar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indent="442913" algn="just">
              <a:lnSpc>
                <a:spcPct val="115000"/>
              </a:lnSpc>
              <a:spcAft>
                <a:spcPts val="0"/>
              </a:spcAft>
            </a:pP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7. Если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срок исполнения установлен в часах, то при расчете нужно учитывать следующее условие: 1 час = 1/24 дня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(Письмо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Минфина России от 11.12.2014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r>
            <a:b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02-02-04/63862</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a:t>
            </a:r>
          </a:p>
          <a:p>
            <a:pPr indent="442913" algn="just">
              <a:lnSpc>
                <a:spcPct val="115000"/>
              </a:lnSpc>
              <a:spcAft>
                <a:spcPts val="0"/>
              </a:spcAft>
            </a:pPr>
            <a:endPar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endParaRPr>
          </a:p>
          <a:p>
            <a:pPr indent="442913" algn="just">
              <a:lnSpc>
                <a:spcPct val="115000"/>
              </a:lnSpc>
              <a:spcAft>
                <a:spcPts val="0"/>
              </a:spcAft>
            </a:pP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8. День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фактического исполнения нарушенного обязательства включается в период просрочки (п. 65 Постановления Пленума Верховного Суда РФ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r>
            <a:b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b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от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24.03.2016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7</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a:t>
            </a:r>
          </a:p>
          <a:p>
            <a:pPr indent="442913" algn="just">
              <a:lnSpc>
                <a:spcPct val="115000"/>
              </a:lnSpc>
              <a:spcAft>
                <a:spcPts val="0"/>
              </a:spcAft>
            </a:pPr>
            <a:endParaRPr lang="ru-RU" sz="1600" b="1" dirty="0">
              <a:solidFill>
                <a:schemeClr val="bg2">
                  <a:lumMod val="75000"/>
                </a:schemeClr>
              </a:solidFill>
              <a:effectLst/>
              <a:latin typeface="Liberation Serif" panose="02020603050405020304" pitchFamily="18" charset="0"/>
              <a:ea typeface="Liberation Serif" panose="02020603050405020304" pitchFamily="18" charset="0"/>
              <a:cs typeface="Liberation Serif" panose="02020603050405020304" pitchFamily="18" charset="0"/>
            </a:endParaRPr>
          </a:p>
          <a:p>
            <a:pPr indent="442913" algn="just">
              <a:lnSpc>
                <a:spcPct val="115000"/>
              </a:lnSpc>
              <a:spcAft>
                <a:spcPts val="0"/>
              </a:spcAft>
            </a:pP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9. При расчете количества дней просрочки учитывайте все дни: и выходные, и праздничные.</a:t>
            </a:r>
            <a:endParaRPr lang="ru-RU" sz="1600" b="1" dirty="0">
              <a:solidFill>
                <a:schemeClr val="bg2">
                  <a:lumMod val="75000"/>
                </a:schemeClr>
              </a:solidFill>
              <a:effectLst/>
              <a:latin typeface="Liberation Serif" panose="02020603050405020304" pitchFamily="18" charset="0"/>
              <a:ea typeface="Liberation Serif" panose="02020603050405020304" pitchFamily="18" charset="0"/>
              <a:cs typeface="Liberation Serif" panose="02020603050405020304" pitchFamily="18" charset="0"/>
            </a:endParaRPr>
          </a:p>
        </p:txBody>
      </p:sp>
      <p:pic>
        <p:nvPicPr>
          <p:cNvPr id="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329" y="116632"/>
            <a:ext cx="744263" cy="545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9118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11560" y="1268760"/>
            <a:ext cx="7848872" cy="1508105"/>
          </a:xfrm>
          <a:prstGeom prst="rect">
            <a:avLst/>
          </a:prstGeom>
        </p:spPr>
        <p:txBody>
          <a:bodyPr wrap="square">
            <a:spAutoFit/>
          </a:bodyPr>
          <a:lstStyle/>
          <a:p>
            <a:pPr indent="533400" algn="just">
              <a:lnSpc>
                <a:spcPct val="115000"/>
              </a:lnSpc>
              <a:spcAft>
                <a:spcPts val="0"/>
              </a:spcAft>
            </a:pP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10</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Приказом Департамента государственных закупок Свердловской области </a:t>
            </a:r>
            <a:r>
              <a:rPr lang="ru-RU" sz="1600" b="1" dirty="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 226-ОД от </a:t>
            </a:r>
            <a:r>
              <a:rPr lang="ru-RU" sz="1600" b="1"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07.10.2020 утверждено типовое условие по ответственности сторон в новой редакции.</a:t>
            </a:r>
          </a:p>
          <a:p>
            <a:pPr indent="533400" algn="just">
              <a:lnSpc>
                <a:spcPct val="115000"/>
              </a:lnSpc>
              <a:spcAft>
                <a:spcPts val="0"/>
              </a:spcAft>
            </a:pPr>
            <a:endParaRPr lang="ru-RU" sz="1600" b="1" dirty="0">
              <a:solidFill>
                <a:schemeClr val="bg2">
                  <a:lumMod val="75000"/>
                </a:schemeClr>
              </a:solidFill>
              <a:effectLst/>
              <a:latin typeface="Liberation Serif" panose="02020603050405020304" pitchFamily="18" charset="0"/>
              <a:ea typeface="Liberation Serif" panose="02020603050405020304" pitchFamily="18" charset="0"/>
              <a:cs typeface="Liberation Serif" panose="02020603050405020304" pitchFamily="18" charset="0"/>
            </a:endParaRPr>
          </a:p>
          <a:p>
            <a:pPr indent="533400" algn="just">
              <a:lnSpc>
                <a:spcPct val="115000"/>
              </a:lnSpc>
              <a:spcAft>
                <a:spcPts val="0"/>
              </a:spcAft>
            </a:pPr>
            <a:r>
              <a:rPr lang="ru-RU" b="1" u="sng" dirty="0" smtClean="0">
                <a:solidFill>
                  <a:schemeClr val="bg2">
                    <a:lumMod val="75000"/>
                  </a:schemeClr>
                </a:solidFill>
                <a:latin typeface="Liberation Serif" panose="02020603050405020304" pitchFamily="18" charset="0"/>
                <a:ea typeface="Liberation Serif" panose="02020603050405020304" pitchFamily="18" charset="0"/>
                <a:cs typeface="Liberation Serif" panose="02020603050405020304" pitchFamily="18" charset="0"/>
              </a:rPr>
              <a:t>Обязательно к применению с 09.11.2020</a:t>
            </a:r>
            <a:endParaRPr lang="ru-RU" b="1" u="sng" dirty="0">
              <a:solidFill>
                <a:schemeClr val="bg2">
                  <a:lumMod val="75000"/>
                </a:schemeClr>
              </a:solidFill>
              <a:effectLst/>
              <a:latin typeface="Liberation Serif" panose="02020603050405020304" pitchFamily="18" charset="0"/>
              <a:ea typeface="Liberation Serif" panose="02020603050405020304" pitchFamily="18" charset="0"/>
              <a:cs typeface="Liberation Serif" panose="02020603050405020304" pitchFamily="18" charset="0"/>
            </a:endParaRPr>
          </a:p>
        </p:txBody>
      </p:sp>
      <p:pic>
        <p:nvPicPr>
          <p:cNvPr id="6"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3864" y="260648"/>
            <a:ext cx="744263" cy="5457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786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Схема 10"/>
          <p:cNvGraphicFramePr/>
          <p:nvPr>
            <p:extLst>
              <p:ext uri="{D42A27DB-BD31-4B8C-83A1-F6EECF244321}">
                <p14:modId xmlns:p14="http://schemas.microsoft.com/office/powerpoint/2010/main" val="3946861154"/>
              </p:ext>
            </p:extLst>
          </p:nvPr>
        </p:nvGraphicFramePr>
        <p:xfrm>
          <a:off x="107504" y="23999"/>
          <a:ext cx="8928992" cy="67173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1459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585" y="74894"/>
            <a:ext cx="863171" cy="632993"/>
          </a:xfrm>
          <a:prstGeom prst="rect">
            <a:avLst/>
          </a:prstGeom>
          <a:noFill/>
          <a:extLst>
            <a:ext uri="{909E8E84-426E-40DD-AFC4-6F175D3DCCD1}">
              <a14:hiddenFill xmlns:a14="http://schemas.microsoft.com/office/drawing/2010/main">
                <a:solidFill>
                  <a:srgbClr val="FFFFFF"/>
                </a:solidFill>
              </a14:hiddenFill>
            </a:ext>
          </a:extLst>
        </p:spPr>
      </p:pic>
      <p:cxnSp>
        <p:nvCxnSpPr>
          <p:cNvPr id="7" name="Прямая соединительная линия 6"/>
          <p:cNvCxnSpPr/>
          <p:nvPr/>
        </p:nvCxnSpPr>
        <p:spPr>
          <a:xfrm>
            <a:off x="251519" y="707887"/>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1619672" y="1"/>
            <a:ext cx="7056784" cy="707886"/>
          </a:xfrm>
          <a:prstGeom prst="rect">
            <a:avLst/>
          </a:prstGeom>
        </p:spPr>
        <p:txBody>
          <a:bodyPr wrap="square">
            <a:spAutoFit/>
          </a:bodyPr>
          <a:lstStyle/>
          <a:p>
            <a:pPr algn="ctr"/>
            <a:r>
              <a:rPr lang="ru-RU" sz="2000" b="1" dirty="0" smtClean="0">
                <a:latin typeface="Liberation Serif" panose="02020603050405020304" pitchFamily="18" charset="0"/>
                <a:ea typeface="Liberation Serif" panose="02020603050405020304" pitchFamily="18" charset="0"/>
                <a:cs typeface="Liberation Serif" panose="02020603050405020304" pitchFamily="18" charset="0"/>
              </a:rPr>
              <a:t>Административная ответственность Заказчика </a:t>
            </a:r>
          </a:p>
          <a:p>
            <a:pPr algn="ctr"/>
            <a:r>
              <a:rPr lang="ru-RU" sz="2000" b="1" dirty="0" smtClean="0">
                <a:latin typeface="Liberation Serif" panose="02020603050405020304" pitchFamily="18" charset="0"/>
                <a:ea typeface="Liberation Serif" panose="02020603050405020304" pitchFamily="18" charset="0"/>
                <a:cs typeface="Liberation Serif" panose="02020603050405020304" pitchFamily="18" charset="0"/>
              </a:rPr>
              <a:t>(</a:t>
            </a:r>
            <a:r>
              <a:rPr lang="ru-RU" sz="2000" b="1" dirty="0">
                <a:latin typeface="Liberation Serif" panose="02020603050405020304" pitchFamily="18" charset="0"/>
                <a:ea typeface="Liberation Serif" panose="02020603050405020304" pitchFamily="18" charset="0"/>
                <a:cs typeface="Liberation Serif" panose="02020603050405020304" pitchFamily="18" charset="0"/>
              </a:rPr>
              <a:t>ст. 7.32.5 КоАП РФ)</a:t>
            </a:r>
          </a:p>
        </p:txBody>
      </p:sp>
      <p:sp>
        <p:nvSpPr>
          <p:cNvPr id="6" name="Прямоугольник 5"/>
          <p:cNvSpPr/>
          <p:nvPr/>
        </p:nvSpPr>
        <p:spPr>
          <a:xfrm>
            <a:off x="200834" y="707887"/>
            <a:ext cx="8725740" cy="2462213"/>
          </a:xfrm>
          <a:prstGeom prst="rect">
            <a:avLst/>
          </a:prstGeom>
        </p:spPr>
        <p:txBody>
          <a:bodyPr wrap="square">
            <a:spAutoFit/>
          </a:bodyPr>
          <a:lstStyle/>
          <a:p>
            <a:pPr algn="just"/>
            <a:r>
              <a:rPr lang="ru-RU"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Нарушение </a:t>
            </a:r>
            <a:r>
              <a:rPr lang="ru-RU"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должностным лицом </a:t>
            </a:r>
            <a:r>
              <a:rPr lang="ru-RU"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Заказчика </a:t>
            </a:r>
            <a:r>
              <a:rPr lang="ru-RU"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срока и порядка оплаты товаров (работ, услуг) при осуществлении </a:t>
            </a:r>
            <a:r>
              <a:rPr lang="ru-RU"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закупок, </a:t>
            </a:r>
            <a:r>
              <a:rPr lang="ru-RU"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в том числе неисполнение обязанности по обеспечению авансирования, предусмотренного государственным или муниципальным контрактом, </a:t>
            </a:r>
            <a:r>
              <a:rPr lang="ru-RU"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влечет </a:t>
            </a:r>
            <a:r>
              <a:rPr lang="ru-RU"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наложение административного штрафа в размере от </a:t>
            </a:r>
            <a:r>
              <a:rPr lang="ru-RU" b="1" dirty="0" smtClean="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rPr>
              <a:t>30 000 до 50 000 рублей.</a:t>
            </a:r>
          </a:p>
          <a:p>
            <a:pPr algn="just"/>
            <a:endParaRPr lang="ru-RU" sz="1000" b="1" dirty="0" smtClean="0">
              <a:solidFill>
                <a:schemeClr val="accent2">
                  <a:lumMod val="50000"/>
                </a:schemeClr>
              </a:solidFill>
              <a:latin typeface="Liberation Serif" panose="02020603050405020304" pitchFamily="18" charset="0"/>
            </a:endParaRPr>
          </a:p>
          <a:p>
            <a:pPr algn="just"/>
            <a:r>
              <a:rPr lang="ru-RU" b="1" dirty="0" smtClean="0">
                <a:solidFill>
                  <a:schemeClr val="accent2">
                    <a:lumMod val="50000"/>
                  </a:schemeClr>
                </a:solidFill>
                <a:latin typeface="Liberation Serif" panose="02020603050405020304" pitchFamily="18" charset="0"/>
              </a:rPr>
              <a:t>Совершение </a:t>
            </a:r>
            <a:r>
              <a:rPr lang="ru-RU" b="1" dirty="0">
                <a:solidFill>
                  <a:schemeClr val="accent2">
                    <a:lumMod val="50000"/>
                  </a:schemeClr>
                </a:solidFill>
                <a:latin typeface="Liberation Serif" panose="02020603050405020304" pitchFamily="18" charset="0"/>
              </a:rPr>
              <a:t>административного правонарушения, </a:t>
            </a:r>
            <a:r>
              <a:rPr lang="ru-RU" b="1" dirty="0" smtClean="0">
                <a:solidFill>
                  <a:schemeClr val="accent2">
                    <a:lumMod val="50000"/>
                  </a:schemeClr>
                </a:solidFill>
                <a:latin typeface="Liberation Serif" panose="02020603050405020304" pitchFamily="18" charset="0"/>
              </a:rPr>
              <a:t>должностным </a:t>
            </a:r>
            <a:r>
              <a:rPr lang="ru-RU" b="1" dirty="0">
                <a:solidFill>
                  <a:schemeClr val="accent2">
                    <a:lumMod val="50000"/>
                  </a:schemeClr>
                </a:solidFill>
                <a:latin typeface="Liberation Serif" panose="02020603050405020304" pitchFamily="18" charset="0"/>
              </a:rPr>
              <a:t>лицом, ранее </a:t>
            </a:r>
            <a:r>
              <a:rPr lang="ru-RU" b="1" dirty="0" smtClean="0">
                <a:solidFill>
                  <a:schemeClr val="accent2">
                    <a:lumMod val="50000"/>
                  </a:schemeClr>
                </a:solidFill>
                <a:latin typeface="Liberation Serif" panose="02020603050405020304" pitchFamily="18" charset="0"/>
              </a:rPr>
              <a:t>подвергнутым административному </a:t>
            </a:r>
            <a:r>
              <a:rPr lang="ru-RU" b="1" dirty="0">
                <a:solidFill>
                  <a:schemeClr val="accent2">
                    <a:lumMod val="50000"/>
                  </a:schemeClr>
                </a:solidFill>
                <a:latin typeface="Liberation Serif" panose="02020603050405020304" pitchFamily="18" charset="0"/>
              </a:rPr>
              <a:t>наказанию за </a:t>
            </a:r>
            <a:r>
              <a:rPr lang="ru-RU" b="1" dirty="0" smtClean="0">
                <a:solidFill>
                  <a:schemeClr val="accent2">
                    <a:lumMod val="50000"/>
                  </a:schemeClr>
                </a:solidFill>
                <a:latin typeface="Liberation Serif" panose="02020603050405020304" pitchFamily="18" charset="0"/>
              </a:rPr>
              <a:t>аналогичное административное </a:t>
            </a:r>
            <a:r>
              <a:rPr lang="ru-RU" b="1" dirty="0">
                <a:solidFill>
                  <a:schemeClr val="accent2">
                    <a:lumMod val="50000"/>
                  </a:schemeClr>
                </a:solidFill>
                <a:latin typeface="Liberation Serif" panose="02020603050405020304" pitchFamily="18" charset="0"/>
              </a:rPr>
              <a:t>правонарушение, </a:t>
            </a:r>
            <a:r>
              <a:rPr lang="ru-RU" b="1" dirty="0" smtClean="0">
                <a:solidFill>
                  <a:schemeClr val="accent2">
                    <a:lumMod val="50000"/>
                  </a:schemeClr>
                </a:solidFill>
                <a:latin typeface="Liberation Serif" panose="02020603050405020304" pitchFamily="18" charset="0"/>
              </a:rPr>
              <a:t>- влечет </a:t>
            </a:r>
            <a:r>
              <a:rPr lang="ru-RU" b="1" dirty="0">
                <a:solidFill>
                  <a:schemeClr val="accent2">
                    <a:lumMod val="50000"/>
                  </a:schemeClr>
                </a:solidFill>
                <a:latin typeface="Liberation Serif" panose="02020603050405020304" pitchFamily="18" charset="0"/>
              </a:rPr>
              <a:t>дисквалификацию на срок от </a:t>
            </a:r>
            <a:r>
              <a:rPr lang="ru-RU" b="1" dirty="0" smtClean="0">
                <a:solidFill>
                  <a:schemeClr val="accent2">
                    <a:lumMod val="50000"/>
                  </a:schemeClr>
                </a:solidFill>
                <a:latin typeface="Liberation Serif" panose="02020603050405020304" pitchFamily="18" charset="0"/>
              </a:rPr>
              <a:t>1 </a:t>
            </a:r>
            <a:r>
              <a:rPr lang="ru-RU" b="1" dirty="0">
                <a:solidFill>
                  <a:schemeClr val="accent2">
                    <a:lumMod val="50000"/>
                  </a:schemeClr>
                </a:solidFill>
                <a:latin typeface="Liberation Serif" panose="02020603050405020304" pitchFamily="18" charset="0"/>
              </a:rPr>
              <a:t>года до </a:t>
            </a:r>
            <a:r>
              <a:rPr lang="ru-RU" b="1" dirty="0" smtClean="0">
                <a:solidFill>
                  <a:schemeClr val="accent2">
                    <a:lumMod val="50000"/>
                  </a:schemeClr>
                </a:solidFill>
                <a:latin typeface="Liberation Serif" panose="02020603050405020304" pitchFamily="18" charset="0"/>
              </a:rPr>
              <a:t>2 </a:t>
            </a:r>
            <a:r>
              <a:rPr lang="ru-RU" b="1" dirty="0">
                <a:solidFill>
                  <a:schemeClr val="accent2">
                    <a:lumMod val="50000"/>
                  </a:schemeClr>
                </a:solidFill>
                <a:latin typeface="Liberation Serif" panose="02020603050405020304" pitchFamily="18" charset="0"/>
              </a:rPr>
              <a:t>лет</a:t>
            </a:r>
            <a:r>
              <a:rPr lang="ru-RU" b="1" dirty="0" smtClean="0">
                <a:solidFill>
                  <a:schemeClr val="accent2">
                    <a:lumMod val="50000"/>
                  </a:schemeClr>
                </a:solidFill>
                <a:latin typeface="Liberation Serif" panose="02020603050405020304" pitchFamily="18" charset="0"/>
              </a:rPr>
              <a:t>.</a:t>
            </a:r>
            <a:endParaRPr lang="ru-RU"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endParaRPr>
          </a:p>
        </p:txBody>
      </p:sp>
      <p:sp>
        <p:nvSpPr>
          <p:cNvPr id="3" name="Скругленный прямоугольник 2"/>
          <p:cNvSpPr/>
          <p:nvPr/>
        </p:nvSpPr>
        <p:spPr>
          <a:xfrm>
            <a:off x="200834" y="3200273"/>
            <a:ext cx="8753596" cy="2550089"/>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just"/>
            <a:r>
              <a:rPr lang="ru-RU" b="1" dirty="0">
                <a:solidFill>
                  <a:schemeClr val="accent2">
                    <a:lumMod val="50000"/>
                  </a:schemeClr>
                </a:solidFill>
                <a:latin typeface="Liberation Serif" panose="02020603050405020304" pitchFamily="18" charset="0"/>
              </a:rPr>
              <a:t>Контрольные органы привлекают к административной ответственности при своевременном доведении бюджетных ассигнований. В случае, если будет установлено, что несвоевременная оплата по контракту связана с несвоевременным распределением, отзывом либо доведением до распорядителей или получателей бюджетных средств бюджетных </a:t>
            </a:r>
            <a:r>
              <a:rPr lang="ru-RU" b="1" dirty="0" smtClean="0">
                <a:solidFill>
                  <a:schemeClr val="accent2">
                    <a:lumMod val="50000"/>
                  </a:schemeClr>
                </a:solidFill>
                <a:latin typeface="Liberation Serif" panose="02020603050405020304" pitchFamily="18" charset="0"/>
              </a:rPr>
              <a:t>ассигнований, </a:t>
            </a:r>
            <a:r>
              <a:rPr lang="ru-RU" b="1" dirty="0">
                <a:solidFill>
                  <a:schemeClr val="accent2">
                    <a:lumMod val="50000"/>
                  </a:schemeClr>
                </a:solidFill>
                <a:latin typeface="Liberation Serif" panose="02020603050405020304" pitchFamily="18" charset="0"/>
              </a:rPr>
              <a:t>ГРБС может быть привлечено к ответственности </a:t>
            </a:r>
            <a:r>
              <a:rPr lang="ru-RU" b="1" dirty="0" smtClean="0">
                <a:solidFill>
                  <a:schemeClr val="accent2">
                    <a:lumMod val="50000"/>
                  </a:schemeClr>
                </a:solidFill>
                <a:latin typeface="Liberation Serif" panose="02020603050405020304" pitchFamily="18" charset="0"/>
              </a:rPr>
              <a:t>по ст.15.15.11 </a:t>
            </a:r>
            <a:r>
              <a:rPr lang="ru-RU" b="1" dirty="0">
                <a:solidFill>
                  <a:schemeClr val="accent2">
                    <a:lumMod val="50000"/>
                  </a:schemeClr>
                </a:solidFill>
                <a:latin typeface="Liberation Serif" panose="02020603050405020304" pitchFamily="18" charset="0"/>
              </a:rPr>
              <a:t>КоАП РФ</a:t>
            </a:r>
            <a:r>
              <a:rPr lang="ru-RU" sz="1400" b="1" dirty="0">
                <a:solidFill>
                  <a:schemeClr val="accent2">
                    <a:lumMod val="50000"/>
                  </a:schemeClr>
                </a:solidFill>
                <a:latin typeface="Liberation Serif" panose="02020603050405020304" pitchFamily="18" charset="0"/>
              </a:rPr>
              <a:t> </a:t>
            </a:r>
            <a:r>
              <a:rPr lang="ru-RU" sz="1400" b="1" dirty="0" smtClean="0">
                <a:solidFill>
                  <a:schemeClr val="accent2">
                    <a:lumMod val="50000"/>
                  </a:schemeClr>
                </a:solidFill>
                <a:latin typeface="Liberation Serif" panose="02020603050405020304" pitchFamily="18" charset="0"/>
              </a:rPr>
              <a:t>(ответственность </a:t>
            </a:r>
            <a:r>
              <a:rPr lang="ru-RU" sz="1400" b="1" dirty="0">
                <a:solidFill>
                  <a:schemeClr val="accent2">
                    <a:lumMod val="50000"/>
                  </a:schemeClr>
                </a:solidFill>
                <a:latin typeface="Liberation Serif" panose="02020603050405020304" pitchFamily="18" charset="0"/>
              </a:rPr>
              <a:t>за несвоевременные распределение, отзыв либо доведение до распорядителей или получателей бюджетных средств бюджетных ассигнований и (или) лимитов бюджетных обязательств).</a:t>
            </a:r>
            <a:endParaRPr lang="ru-RU" sz="1400" dirty="0"/>
          </a:p>
        </p:txBody>
      </p:sp>
      <p:sp>
        <p:nvSpPr>
          <p:cNvPr id="5" name="Скругленный прямоугольник 4"/>
          <p:cNvSpPr/>
          <p:nvPr/>
        </p:nvSpPr>
        <p:spPr>
          <a:xfrm>
            <a:off x="200834" y="5877272"/>
            <a:ext cx="8753596" cy="9144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ru-RU" sz="1600" b="1" dirty="0">
                <a:solidFill>
                  <a:schemeClr val="accent2">
                    <a:lumMod val="50000"/>
                  </a:schemeClr>
                </a:solidFill>
                <a:latin typeface="Liberation Serif" panose="02020603050405020304" pitchFamily="18" charset="0"/>
              </a:rPr>
              <a:t>Отсутствие денежных средств, в том числе в связи с неполучением финансирования из соответствующего бюджета, не является основанием для освобождения покупателя (заказчика) от выполнения гражданско-правовой обязанности по оплате </a:t>
            </a:r>
            <a:r>
              <a:rPr lang="ru-RU" sz="1600" b="1" dirty="0" smtClean="0">
                <a:solidFill>
                  <a:schemeClr val="accent2">
                    <a:lumMod val="50000"/>
                  </a:schemeClr>
                </a:solidFill>
                <a:latin typeface="Liberation Serif" panose="02020603050405020304" pitchFamily="18" charset="0"/>
              </a:rPr>
              <a:t>ТРУ.</a:t>
            </a:r>
            <a:endParaRPr lang="ru-RU" sz="1600" b="1" dirty="0">
              <a:solidFill>
                <a:schemeClr val="accent2">
                  <a:lumMod val="50000"/>
                </a:schemeClr>
              </a:solidFill>
              <a:latin typeface="Liberation Serif" panose="02020603050405020304" pitchFamily="18" charset="0"/>
            </a:endParaRPr>
          </a:p>
        </p:txBody>
      </p:sp>
    </p:spTree>
    <p:extLst>
      <p:ext uri="{BB962C8B-B14F-4D97-AF65-F5344CB8AC3E}">
        <p14:creationId xmlns:p14="http://schemas.microsoft.com/office/powerpoint/2010/main" val="3457964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585" y="74894"/>
            <a:ext cx="1047661" cy="768286"/>
          </a:xfrm>
          <a:prstGeom prst="rect">
            <a:avLst/>
          </a:prstGeom>
          <a:noFill/>
          <a:extLst>
            <a:ext uri="{909E8E84-426E-40DD-AFC4-6F175D3DCCD1}">
              <a14:hiddenFill xmlns:a14="http://schemas.microsoft.com/office/drawing/2010/main">
                <a:solidFill>
                  <a:srgbClr val="FFFFFF"/>
                </a:solidFill>
              </a14:hiddenFill>
            </a:ext>
          </a:extLst>
        </p:spPr>
      </p:pic>
      <p:sp>
        <p:nvSpPr>
          <p:cNvPr id="22" name="Скругленный прямоугольник 21"/>
          <p:cNvSpPr/>
          <p:nvPr/>
        </p:nvSpPr>
        <p:spPr>
          <a:xfrm>
            <a:off x="1565266" y="111309"/>
            <a:ext cx="7329117" cy="698779"/>
          </a:xfrm>
          <a:prstGeom prst="roundRect">
            <a:avLst/>
          </a:prstGeom>
          <a:solidFill>
            <a:schemeClr val="accent1">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b="1" dirty="0" smtClean="0">
                <a:solidFill>
                  <a:schemeClr val="bg1"/>
                </a:solidFill>
                <a:latin typeface="Liberation Serif" panose="02020603050405020304" pitchFamily="18" charset="0"/>
              </a:rPr>
              <a:t>Списание неустойки </a:t>
            </a:r>
          </a:p>
          <a:p>
            <a:pPr algn="ctr"/>
            <a:r>
              <a:rPr lang="ru-RU" b="1" dirty="0">
                <a:solidFill>
                  <a:schemeClr val="bg1"/>
                </a:solidFill>
                <a:latin typeface="Liberation Serif" panose="02020603050405020304" pitchFamily="18" charset="0"/>
              </a:rPr>
              <a:t>Постановление Правительства РФ от 04.07.2018 </a:t>
            </a:r>
            <a:r>
              <a:rPr lang="ru-RU" b="1" dirty="0" smtClean="0">
                <a:solidFill>
                  <a:schemeClr val="bg1"/>
                </a:solidFill>
                <a:latin typeface="Liberation Serif" panose="02020603050405020304" pitchFamily="18" charset="0"/>
              </a:rPr>
              <a:t>№ </a:t>
            </a:r>
            <a:r>
              <a:rPr lang="ru-RU" b="1" dirty="0">
                <a:solidFill>
                  <a:schemeClr val="bg1"/>
                </a:solidFill>
                <a:latin typeface="Liberation Serif" panose="02020603050405020304" pitchFamily="18" charset="0"/>
              </a:rPr>
              <a:t>783</a:t>
            </a:r>
          </a:p>
          <a:p>
            <a:endParaRPr lang="ru-RU" dirty="0"/>
          </a:p>
        </p:txBody>
      </p:sp>
      <p:sp>
        <p:nvSpPr>
          <p:cNvPr id="15" name="Скругленный прямоугольник 14"/>
          <p:cNvSpPr/>
          <p:nvPr/>
        </p:nvSpPr>
        <p:spPr>
          <a:xfrm>
            <a:off x="107504" y="1036995"/>
            <a:ext cx="8928992" cy="679783"/>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500" b="1" dirty="0" smtClean="0">
                <a:solidFill>
                  <a:schemeClr val="bg1"/>
                </a:solidFill>
                <a:latin typeface="Liberation Serif" panose="02020603050405020304" pitchFamily="18" charset="0"/>
              </a:rPr>
              <a:t>Начисленные</a:t>
            </a:r>
            <a:r>
              <a:rPr lang="ru-RU" sz="1500" b="1" dirty="0">
                <a:solidFill>
                  <a:schemeClr val="bg1"/>
                </a:solidFill>
                <a:latin typeface="Liberation Serif" panose="02020603050405020304" pitchFamily="18" charset="0"/>
              </a:rPr>
              <a:t>, но не списанные и неуплаченные неустойки </a:t>
            </a:r>
            <a:endParaRPr lang="ru-RU" sz="1500" b="1" dirty="0" smtClean="0">
              <a:solidFill>
                <a:schemeClr val="bg1"/>
              </a:solidFill>
              <a:latin typeface="Liberation Serif" panose="02020603050405020304" pitchFamily="18" charset="0"/>
            </a:endParaRPr>
          </a:p>
          <a:p>
            <a:pPr algn="ctr"/>
            <a:r>
              <a:rPr lang="ru-RU" sz="1500" b="1" dirty="0" smtClean="0">
                <a:solidFill>
                  <a:schemeClr val="bg1"/>
                </a:solidFill>
                <a:latin typeface="Liberation Serif" panose="02020603050405020304" pitchFamily="18" charset="0"/>
              </a:rPr>
              <a:t>за обязательства 2015</a:t>
            </a:r>
            <a:r>
              <a:rPr lang="ru-RU" sz="1500" b="1" dirty="0">
                <a:solidFill>
                  <a:schemeClr val="bg1"/>
                </a:solidFill>
                <a:latin typeface="Liberation Serif" panose="02020603050405020304" pitchFamily="18" charset="0"/>
              </a:rPr>
              <a:t>, 2016 и </a:t>
            </a:r>
            <a:r>
              <a:rPr lang="ru-RU" sz="1500" b="1" dirty="0" smtClean="0">
                <a:solidFill>
                  <a:schemeClr val="bg1"/>
                </a:solidFill>
                <a:latin typeface="Liberation Serif" panose="02020603050405020304" pitchFamily="18" charset="0"/>
              </a:rPr>
              <a:t>2020</a:t>
            </a:r>
            <a:endParaRPr lang="ru-RU" sz="1500" dirty="0"/>
          </a:p>
        </p:txBody>
      </p:sp>
      <p:sp>
        <p:nvSpPr>
          <p:cNvPr id="5" name="Стрелка вниз 4"/>
          <p:cNvSpPr/>
          <p:nvPr/>
        </p:nvSpPr>
        <p:spPr>
          <a:xfrm>
            <a:off x="3894400" y="1756978"/>
            <a:ext cx="288032" cy="221352"/>
          </a:xfrm>
          <a:prstGeom prst="downArrow">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p:cNvSpPr/>
          <p:nvPr/>
        </p:nvSpPr>
        <p:spPr>
          <a:xfrm>
            <a:off x="6896" y="1087683"/>
            <a:ext cx="288032"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bg1"/>
                </a:solidFill>
                <a:latin typeface="Liberation Serif" panose="02020603050405020304" pitchFamily="18" charset="0"/>
              </a:rPr>
              <a:t>1</a:t>
            </a:r>
            <a:endParaRPr lang="ru-RU" sz="1400" b="1" dirty="0">
              <a:solidFill>
                <a:schemeClr val="bg1"/>
              </a:solidFill>
              <a:latin typeface="Liberation Serif" panose="02020603050405020304" pitchFamily="18" charset="0"/>
            </a:endParaRPr>
          </a:p>
        </p:txBody>
      </p:sp>
      <p:sp>
        <p:nvSpPr>
          <p:cNvPr id="7" name="Прямоугольник 6"/>
          <p:cNvSpPr/>
          <p:nvPr/>
        </p:nvSpPr>
        <p:spPr>
          <a:xfrm>
            <a:off x="6896" y="1678133"/>
            <a:ext cx="324128" cy="369332"/>
          </a:xfrm>
          <a:prstGeom prst="rect">
            <a:avLst/>
          </a:prstGeom>
        </p:spPr>
        <p:txBody>
          <a:bodyPr wrap="none">
            <a:spAutoFit/>
          </a:bodyPr>
          <a:lstStyle/>
          <a:p>
            <a:r>
              <a:rPr lang="ru-RU" dirty="0">
                <a:solidFill>
                  <a:schemeClr val="bg1"/>
                </a:solidFill>
              </a:rPr>
              <a:t>+</a:t>
            </a:r>
          </a:p>
        </p:txBody>
      </p:sp>
      <p:sp>
        <p:nvSpPr>
          <p:cNvPr id="24" name="Скругленный прямоугольник 23"/>
          <p:cNvSpPr/>
          <p:nvPr/>
        </p:nvSpPr>
        <p:spPr>
          <a:xfrm>
            <a:off x="76732" y="2141326"/>
            <a:ext cx="3240360" cy="794203"/>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smtClean="0">
                <a:solidFill>
                  <a:schemeClr val="bg1"/>
                </a:solidFill>
                <a:latin typeface="Liberation Serif" panose="02020603050405020304" pitchFamily="18" charset="0"/>
              </a:rPr>
              <a:t>по контрактам обязательства </a:t>
            </a:r>
            <a:r>
              <a:rPr lang="ru-RU" sz="1600" b="1" dirty="0">
                <a:solidFill>
                  <a:schemeClr val="bg1"/>
                </a:solidFill>
                <a:latin typeface="Liberation Serif" panose="02020603050405020304" pitchFamily="18" charset="0"/>
              </a:rPr>
              <a:t>исполнены в полном </a:t>
            </a:r>
            <a:r>
              <a:rPr lang="ru-RU" sz="1600" b="1" dirty="0" smtClean="0">
                <a:solidFill>
                  <a:schemeClr val="bg1"/>
                </a:solidFill>
                <a:latin typeface="Liberation Serif" panose="02020603050405020304" pitchFamily="18" charset="0"/>
              </a:rPr>
              <a:t>объеме</a:t>
            </a:r>
            <a:endParaRPr lang="ru-RU" sz="1600" dirty="0"/>
          </a:p>
        </p:txBody>
      </p:sp>
      <p:sp>
        <p:nvSpPr>
          <p:cNvPr id="28" name="Овал 27"/>
          <p:cNvSpPr/>
          <p:nvPr/>
        </p:nvSpPr>
        <p:spPr>
          <a:xfrm>
            <a:off x="76732" y="2218142"/>
            <a:ext cx="288032"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bg1"/>
                </a:solidFill>
                <a:latin typeface="Liberation Serif" panose="02020603050405020304" pitchFamily="18" charset="0"/>
              </a:rPr>
              <a:t>2</a:t>
            </a:r>
            <a:endParaRPr lang="ru-RU" sz="1400" b="1" dirty="0">
              <a:solidFill>
                <a:schemeClr val="bg1"/>
              </a:solidFill>
              <a:latin typeface="Liberation Serif" panose="02020603050405020304" pitchFamily="18" charset="0"/>
            </a:endParaRPr>
          </a:p>
        </p:txBody>
      </p:sp>
      <p:sp>
        <p:nvSpPr>
          <p:cNvPr id="29" name="Скругленный прямоугольник 28"/>
          <p:cNvSpPr/>
          <p:nvPr/>
        </p:nvSpPr>
        <p:spPr>
          <a:xfrm>
            <a:off x="4681423" y="2067306"/>
            <a:ext cx="4384152" cy="938220"/>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в 2015, 2016 и 2020 годах изменены по соглашению сторон условия о сроке, </a:t>
            </a:r>
            <a:endParaRPr lang="ru-RU" sz="1600" b="1" dirty="0" smtClean="0">
              <a:solidFill>
                <a:schemeClr val="bg1"/>
              </a:solidFill>
              <a:latin typeface="Liberation Serif" panose="02020603050405020304" pitchFamily="18" charset="0"/>
            </a:endParaRPr>
          </a:p>
          <a:p>
            <a:pPr algn="ctr"/>
            <a:r>
              <a:rPr lang="ru-RU" sz="1600" b="1" dirty="0" smtClean="0">
                <a:solidFill>
                  <a:schemeClr val="bg1"/>
                </a:solidFill>
                <a:latin typeface="Liberation Serif" panose="02020603050405020304" pitchFamily="18" charset="0"/>
              </a:rPr>
              <a:t>цене</a:t>
            </a:r>
            <a:r>
              <a:rPr lang="ru-RU" sz="1600" b="1" dirty="0">
                <a:solidFill>
                  <a:schemeClr val="bg1"/>
                </a:solidFill>
                <a:latin typeface="Liberation Serif" panose="02020603050405020304" pitchFamily="18" charset="0"/>
              </a:rPr>
              <a:t>, количестве ТРУ</a:t>
            </a:r>
          </a:p>
        </p:txBody>
      </p:sp>
      <p:sp>
        <p:nvSpPr>
          <p:cNvPr id="30" name="Скругленный прямоугольник 29"/>
          <p:cNvSpPr/>
          <p:nvPr/>
        </p:nvSpPr>
        <p:spPr>
          <a:xfrm>
            <a:off x="4699769" y="3140968"/>
            <a:ext cx="4384152" cy="2304256"/>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в 2020 </a:t>
            </a:r>
            <a:r>
              <a:rPr lang="ru-RU" sz="1600" b="1" dirty="0" smtClean="0">
                <a:solidFill>
                  <a:schemeClr val="bg1"/>
                </a:solidFill>
                <a:latin typeface="Liberation Serif" panose="02020603050405020304" pitchFamily="18" charset="0"/>
              </a:rPr>
              <a:t>году обязательства </a:t>
            </a:r>
            <a:r>
              <a:rPr lang="ru-RU" sz="1600" b="1" dirty="0">
                <a:solidFill>
                  <a:schemeClr val="bg1"/>
                </a:solidFill>
                <a:latin typeface="Liberation Serif" panose="02020603050405020304" pitchFamily="18" charset="0"/>
              </a:rPr>
              <a:t>не были исполнены в полном объеме в связи с </a:t>
            </a:r>
            <a:r>
              <a:rPr lang="ru-RU" sz="1600" b="1" dirty="0" smtClean="0">
                <a:solidFill>
                  <a:schemeClr val="bg1"/>
                </a:solidFill>
                <a:latin typeface="Liberation Serif" panose="02020603050405020304" pitchFamily="18" charset="0"/>
              </a:rPr>
              <a:t>возникновением не </a:t>
            </a:r>
            <a:r>
              <a:rPr lang="ru-RU" sz="1600" b="1" dirty="0">
                <a:solidFill>
                  <a:schemeClr val="bg1"/>
                </a:solidFill>
                <a:latin typeface="Liberation Serif" panose="02020603050405020304" pitchFamily="18" charset="0"/>
              </a:rPr>
              <a:t>зависящих от поставщика (подрядчика, исполнителя) обстоятельств, повлекших невозможность исполнения контракта в связи с распространением новой </a:t>
            </a:r>
            <a:r>
              <a:rPr lang="ru-RU" sz="1600" b="1" dirty="0" err="1">
                <a:solidFill>
                  <a:schemeClr val="bg1"/>
                </a:solidFill>
                <a:latin typeface="Liberation Serif" panose="02020603050405020304" pitchFamily="18" charset="0"/>
              </a:rPr>
              <a:t>коронавирусной</a:t>
            </a:r>
            <a:r>
              <a:rPr lang="ru-RU" sz="1600" b="1" dirty="0">
                <a:solidFill>
                  <a:schemeClr val="bg1"/>
                </a:solidFill>
                <a:latin typeface="Liberation Serif" panose="02020603050405020304" pitchFamily="18" charset="0"/>
              </a:rPr>
              <a:t> </a:t>
            </a:r>
            <a:r>
              <a:rPr lang="ru-RU" sz="1600" b="1" dirty="0" smtClean="0">
                <a:solidFill>
                  <a:schemeClr val="bg1"/>
                </a:solidFill>
                <a:latin typeface="Liberation Serif" panose="02020603050405020304" pitchFamily="18" charset="0"/>
              </a:rPr>
              <a:t>инфекции</a:t>
            </a:r>
            <a:endParaRPr lang="ru-RU" sz="1600" b="1" dirty="0">
              <a:solidFill>
                <a:schemeClr val="bg1"/>
              </a:solidFill>
              <a:latin typeface="Liberation Serif" panose="02020603050405020304" pitchFamily="18" charset="0"/>
            </a:endParaRPr>
          </a:p>
        </p:txBody>
      </p:sp>
      <p:sp>
        <p:nvSpPr>
          <p:cNvPr id="10" name="Овал 9"/>
          <p:cNvSpPr/>
          <p:nvPr/>
        </p:nvSpPr>
        <p:spPr>
          <a:xfrm>
            <a:off x="3566047" y="2326154"/>
            <a:ext cx="944738" cy="42454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bg1"/>
                </a:solidFill>
                <a:latin typeface="Liberation Serif" panose="02020603050405020304" pitchFamily="18" charset="0"/>
              </a:rPr>
              <a:t>или</a:t>
            </a:r>
            <a:endParaRPr lang="ru-RU" b="1" dirty="0">
              <a:solidFill>
                <a:schemeClr val="bg1"/>
              </a:solidFill>
              <a:latin typeface="Liberation Serif" panose="02020603050405020304" pitchFamily="18" charset="0"/>
            </a:endParaRPr>
          </a:p>
        </p:txBody>
      </p:sp>
    </p:spTree>
    <p:extLst>
      <p:ext uri="{BB962C8B-B14F-4D97-AF65-F5344CB8AC3E}">
        <p14:creationId xmlns:p14="http://schemas.microsoft.com/office/powerpoint/2010/main" val="356558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585" y="74894"/>
            <a:ext cx="1047661" cy="768286"/>
          </a:xfrm>
          <a:prstGeom prst="rect">
            <a:avLst/>
          </a:prstGeom>
          <a:noFill/>
          <a:extLst>
            <a:ext uri="{909E8E84-426E-40DD-AFC4-6F175D3DCCD1}">
              <a14:hiddenFill xmlns:a14="http://schemas.microsoft.com/office/drawing/2010/main">
                <a:solidFill>
                  <a:srgbClr val="FFFFFF"/>
                </a:solidFill>
              </a14:hiddenFill>
            </a:ext>
          </a:extLst>
        </p:spPr>
      </p:pic>
      <p:sp>
        <p:nvSpPr>
          <p:cNvPr id="22" name="Скругленный прямоугольник 21"/>
          <p:cNvSpPr/>
          <p:nvPr/>
        </p:nvSpPr>
        <p:spPr>
          <a:xfrm>
            <a:off x="1565266" y="111309"/>
            <a:ext cx="7329117" cy="698779"/>
          </a:xfrm>
          <a:prstGeom prst="roundRect">
            <a:avLst/>
          </a:prstGeom>
          <a:solidFill>
            <a:schemeClr val="accent1">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b="1" dirty="0" smtClean="0">
                <a:solidFill>
                  <a:schemeClr val="bg1"/>
                </a:solidFill>
                <a:latin typeface="Liberation Serif" panose="02020603050405020304" pitchFamily="18" charset="0"/>
              </a:rPr>
              <a:t>Списание неустойки </a:t>
            </a:r>
          </a:p>
          <a:p>
            <a:pPr algn="ctr"/>
            <a:r>
              <a:rPr lang="ru-RU" b="1" dirty="0">
                <a:solidFill>
                  <a:schemeClr val="bg1"/>
                </a:solidFill>
                <a:latin typeface="Liberation Serif" panose="02020603050405020304" pitchFamily="18" charset="0"/>
              </a:rPr>
              <a:t>Постановление Правительства РФ от 04.07.2018 </a:t>
            </a:r>
            <a:r>
              <a:rPr lang="ru-RU" b="1" dirty="0" smtClean="0">
                <a:solidFill>
                  <a:schemeClr val="bg1"/>
                </a:solidFill>
                <a:latin typeface="Liberation Serif" panose="02020603050405020304" pitchFamily="18" charset="0"/>
              </a:rPr>
              <a:t>№ </a:t>
            </a:r>
            <a:r>
              <a:rPr lang="ru-RU" b="1" dirty="0">
                <a:solidFill>
                  <a:schemeClr val="bg1"/>
                </a:solidFill>
                <a:latin typeface="Liberation Serif" panose="02020603050405020304" pitchFamily="18" charset="0"/>
              </a:rPr>
              <a:t>783</a:t>
            </a:r>
          </a:p>
          <a:p>
            <a:endParaRPr lang="ru-RU" dirty="0"/>
          </a:p>
        </p:txBody>
      </p:sp>
      <p:sp>
        <p:nvSpPr>
          <p:cNvPr id="15" name="Скругленный прямоугольник 14"/>
          <p:cNvSpPr/>
          <p:nvPr/>
        </p:nvSpPr>
        <p:spPr>
          <a:xfrm>
            <a:off x="86984" y="869700"/>
            <a:ext cx="3600400" cy="1289159"/>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Если общая сумма начисленных и неуплаченных неустоек (штрафов, пеней) не </a:t>
            </a:r>
            <a:r>
              <a:rPr lang="ru-RU" sz="1600" b="1" dirty="0" smtClean="0">
                <a:solidFill>
                  <a:schemeClr val="bg1"/>
                </a:solidFill>
                <a:latin typeface="Liberation Serif" panose="02020603050405020304" pitchFamily="18" charset="0"/>
              </a:rPr>
              <a:t>превышает</a:t>
            </a:r>
          </a:p>
          <a:p>
            <a:pPr algn="ctr"/>
            <a:r>
              <a:rPr lang="ru-RU" sz="16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5 % ЦК</a:t>
            </a:r>
            <a:endParaRPr lang="ru-RU" sz="1500" b="1" dirty="0">
              <a:solidFill>
                <a:schemeClr val="bg1"/>
              </a:solidFill>
              <a:latin typeface="Liberation Serif" panose="02020603050405020304" pitchFamily="18" charset="0"/>
            </a:endParaRPr>
          </a:p>
        </p:txBody>
      </p:sp>
      <p:sp>
        <p:nvSpPr>
          <p:cNvPr id="6" name="Овал 5"/>
          <p:cNvSpPr/>
          <p:nvPr/>
        </p:nvSpPr>
        <p:spPr>
          <a:xfrm>
            <a:off x="6896" y="1087683"/>
            <a:ext cx="288032"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bg1"/>
                </a:solidFill>
                <a:latin typeface="Liberation Serif" panose="02020603050405020304" pitchFamily="18" charset="0"/>
              </a:rPr>
              <a:t>1</a:t>
            </a:r>
            <a:endParaRPr lang="ru-RU" sz="1400" b="1" dirty="0">
              <a:solidFill>
                <a:schemeClr val="bg1"/>
              </a:solidFill>
              <a:latin typeface="Liberation Serif" panose="02020603050405020304" pitchFamily="18" charset="0"/>
            </a:endParaRPr>
          </a:p>
        </p:txBody>
      </p:sp>
      <p:sp>
        <p:nvSpPr>
          <p:cNvPr id="24" name="Скругленный прямоугольник 23"/>
          <p:cNvSpPr/>
          <p:nvPr/>
        </p:nvSpPr>
        <p:spPr>
          <a:xfrm>
            <a:off x="128968" y="2427303"/>
            <a:ext cx="3558415" cy="2369849"/>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smtClean="0">
                <a:solidFill>
                  <a:schemeClr val="bg1"/>
                </a:solidFill>
                <a:latin typeface="Liberation Serif" panose="02020603050405020304" pitchFamily="18" charset="0"/>
              </a:rPr>
              <a:t>Если общая сумма начисленных и </a:t>
            </a:r>
            <a:r>
              <a:rPr lang="ru-RU" sz="1600" b="1" dirty="0">
                <a:solidFill>
                  <a:schemeClr val="bg1"/>
                </a:solidFill>
                <a:latin typeface="Liberation Serif" panose="02020603050405020304" pitchFamily="18" charset="0"/>
              </a:rPr>
              <a:t>неуплаченных</a:t>
            </a:r>
            <a:r>
              <a:rPr lang="ru-RU" sz="16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неустоек (штрафов, пеней) </a:t>
            </a:r>
            <a:r>
              <a:rPr lang="ru-RU" sz="1600" b="1" dirty="0" smtClean="0">
                <a:solidFill>
                  <a:schemeClr val="bg1"/>
                </a:solidFill>
                <a:latin typeface="Liberation Serif" panose="02020603050405020304" pitchFamily="18" charset="0"/>
              </a:rPr>
              <a:t>&gt; </a:t>
            </a:r>
            <a:r>
              <a:rPr lang="ru-RU" sz="1600" b="1" dirty="0">
                <a:solidFill>
                  <a:schemeClr val="bg1"/>
                </a:solidFill>
                <a:latin typeface="Liberation Serif" panose="02020603050405020304" pitchFamily="18" charset="0"/>
              </a:rPr>
              <a:t>5 % ЦК, но составляет не более 20 % </a:t>
            </a:r>
            <a:r>
              <a:rPr lang="ru-RU" sz="1600" b="1" dirty="0" smtClean="0">
                <a:solidFill>
                  <a:schemeClr val="bg1"/>
                </a:solidFill>
                <a:latin typeface="Liberation Serif" panose="02020603050405020304" pitchFamily="18" charset="0"/>
              </a:rPr>
              <a:t>ЦК, </a:t>
            </a:r>
            <a:endParaRPr lang="ru-RU" sz="1600" b="1" dirty="0" smtClean="0">
              <a:solidFill>
                <a:schemeClr val="bg1"/>
              </a:solidFill>
              <a:latin typeface="Liberation Serif" panose="02020603050405020304" pitchFamily="18" charset="0"/>
            </a:endParaRPr>
          </a:p>
          <a:p>
            <a:pPr algn="ctr"/>
            <a:r>
              <a:rPr lang="ru-RU" sz="1600" b="1" dirty="0" smtClean="0">
                <a:solidFill>
                  <a:schemeClr val="bg1"/>
                </a:solidFill>
                <a:latin typeface="Liberation Serif" panose="02020603050405020304" pitchFamily="18" charset="0"/>
              </a:rPr>
              <a:t>и</a:t>
            </a:r>
            <a:endParaRPr lang="ru-RU" sz="1600" b="1" dirty="0">
              <a:solidFill>
                <a:schemeClr val="bg1"/>
              </a:solidFill>
              <a:latin typeface="Liberation Serif" panose="02020603050405020304" pitchFamily="18" charset="0"/>
            </a:endParaRPr>
          </a:p>
          <a:p>
            <a:pPr algn="ctr"/>
            <a:r>
              <a:rPr lang="ru-RU" sz="1600" b="1" dirty="0">
                <a:solidFill>
                  <a:schemeClr val="bg1"/>
                </a:solidFill>
                <a:latin typeface="Liberation Serif" panose="02020603050405020304" pitchFamily="18" charset="0"/>
              </a:rPr>
              <a:t>при условии уплаты 50 % неуплаченной неустойки </a:t>
            </a:r>
            <a:r>
              <a:rPr lang="ru-RU" sz="1600" b="1" dirty="0" smtClean="0">
                <a:solidFill>
                  <a:schemeClr val="bg1"/>
                </a:solidFill>
                <a:latin typeface="Liberation Serif" panose="02020603050405020304" pitchFamily="18" charset="0"/>
              </a:rPr>
              <a:t>до 01.01.2021</a:t>
            </a:r>
            <a:endParaRPr lang="ru-RU" sz="1600" dirty="0"/>
          </a:p>
        </p:txBody>
      </p:sp>
      <p:sp>
        <p:nvSpPr>
          <p:cNvPr id="28" name="Овал 27"/>
          <p:cNvSpPr/>
          <p:nvPr/>
        </p:nvSpPr>
        <p:spPr>
          <a:xfrm>
            <a:off x="45553" y="2468785"/>
            <a:ext cx="288032"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bg1"/>
                </a:solidFill>
                <a:latin typeface="Liberation Serif" panose="02020603050405020304" pitchFamily="18" charset="0"/>
              </a:rPr>
              <a:t>2</a:t>
            </a:r>
            <a:endParaRPr lang="ru-RU" sz="1400" b="1" dirty="0">
              <a:solidFill>
                <a:schemeClr val="bg1"/>
              </a:solidFill>
              <a:latin typeface="Liberation Serif" panose="02020603050405020304" pitchFamily="18" charset="0"/>
            </a:endParaRPr>
          </a:p>
        </p:txBody>
      </p:sp>
      <p:sp>
        <p:nvSpPr>
          <p:cNvPr id="29" name="Скругленный прямоугольник 28"/>
          <p:cNvSpPr/>
          <p:nvPr/>
        </p:nvSpPr>
        <p:spPr>
          <a:xfrm>
            <a:off x="4662909" y="1070843"/>
            <a:ext cx="4384152" cy="685133"/>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600" b="1" dirty="0" smtClean="0">
                <a:solidFill>
                  <a:schemeClr val="bg1"/>
                </a:solidFill>
                <a:latin typeface="Liberation Serif" panose="02020603050405020304" pitchFamily="18" charset="0"/>
              </a:rPr>
              <a:t>Списание </a:t>
            </a:r>
            <a:r>
              <a:rPr lang="ru-RU" sz="1600" b="1" dirty="0">
                <a:solidFill>
                  <a:schemeClr val="bg1"/>
                </a:solidFill>
                <a:latin typeface="Liberation Serif" panose="02020603050405020304" pitchFamily="18" charset="0"/>
              </a:rPr>
              <a:t>неустоек в</a:t>
            </a:r>
          </a:p>
          <a:p>
            <a:pPr algn="ctr"/>
            <a:r>
              <a:rPr lang="ru-RU" sz="1600" b="1" dirty="0">
                <a:solidFill>
                  <a:schemeClr val="bg1"/>
                </a:solidFill>
                <a:latin typeface="Liberation Serif" panose="02020603050405020304" pitchFamily="18" charset="0"/>
              </a:rPr>
              <a:t>полном </a:t>
            </a:r>
            <a:r>
              <a:rPr lang="ru-RU" sz="1600" b="1" dirty="0" smtClean="0">
                <a:solidFill>
                  <a:schemeClr val="bg1"/>
                </a:solidFill>
                <a:latin typeface="Liberation Serif" panose="02020603050405020304" pitchFamily="18" charset="0"/>
              </a:rPr>
              <a:t>объеме</a:t>
            </a:r>
            <a:endParaRPr lang="ru-RU" sz="1600" b="1" dirty="0">
              <a:solidFill>
                <a:schemeClr val="bg1"/>
              </a:solidFill>
              <a:latin typeface="Liberation Serif" panose="02020603050405020304" pitchFamily="18" charset="0"/>
            </a:endParaRPr>
          </a:p>
        </p:txBody>
      </p:sp>
      <p:sp>
        <p:nvSpPr>
          <p:cNvPr id="30" name="Скругленный прямоугольник 29"/>
          <p:cNvSpPr/>
          <p:nvPr/>
        </p:nvSpPr>
        <p:spPr>
          <a:xfrm>
            <a:off x="4662909" y="3304597"/>
            <a:ext cx="4384152" cy="536853"/>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smtClean="0">
                <a:solidFill>
                  <a:schemeClr val="bg1"/>
                </a:solidFill>
                <a:latin typeface="Liberation Serif" panose="02020603050405020304" pitchFamily="18" charset="0"/>
              </a:rPr>
              <a:t>Списание 50% неустоек</a:t>
            </a:r>
            <a:endParaRPr lang="ru-RU" sz="1600" b="1" dirty="0">
              <a:solidFill>
                <a:schemeClr val="bg1"/>
              </a:solidFill>
              <a:latin typeface="Liberation Serif" panose="02020603050405020304" pitchFamily="18" charset="0"/>
            </a:endParaRPr>
          </a:p>
        </p:txBody>
      </p:sp>
      <p:sp>
        <p:nvSpPr>
          <p:cNvPr id="2" name="Стрелка вправо 1"/>
          <p:cNvSpPr/>
          <p:nvPr/>
        </p:nvSpPr>
        <p:spPr>
          <a:xfrm>
            <a:off x="3994676" y="3429008"/>
            <a:ext cx="333179" cy="288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кругленный прямоугольник 13"/>
          <p:cNvSpPr/>
          <p:nvPr/>
        </p:nvSpPr>
        <p:spPr>
          <a:xfrm>
            <a:off x="128968" y="5107078"/>
            <a:ext cx="3558415" cy="1676031"/>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600" b="1" dirty="0" smtClean="0">
                <a:solidFill>
                  <a:schemeClr val="bg1"/>
                </a:solidFill>
                <a:latin typeface="Liberation Serif" panose="02020603050405020304" pitchFamily="18" charset="0"/>
              </a:rPr>
              <a:t>Если </a:t>
            </a:r>
            <a:r>
              <a:rPr lang="ru-RU" sz="1600" b="1" dirty="0">
                <a:solidFill>
                  <a:schemeClr val="bg1"/>
                </a:solidFill>
                <a:latin typeface="Liberation Serif" panose="02020603050405020304" pitchFamily="18" charset="0"/>
              </a:rPr>
              <a:t>неуплаченные неустойки начислены вследствие неисполнения обязательств по контракту в связи с распространением новой </a:t>
            </a:r>
            <a:r>
              <a:rPr lang="ru-RU" sz="1600" b="1" dirty="0" err="1">
                <a:solidFill>
                  <a:schemeClr val="bg1"/>
                </a:solidFill>
                <a:latin typeface="Liberation Serif" panose="02020603050405020304" pitchFamily="18" charset="0"/>
              </a:rPr>
              <a:t>коронавирусной</a:t>
            </a:r>
            <a:r>
              <a:rPr lang="ru-RU" sz="1600" b="1" dirty="0">
                <a:solidFill>
                  <a:schemeClr val="bg1"/>
                </a:solidFill>
                <a:latin typeface="Liberation Serif" panose="02020603050405020304" pitchFamily="18" charset="0"/>
              </a:rPr>
              <a:t> инфекции</a:t>
            </a:r>
          </a:p>
          <a:p>
            <a:pPr algn="ctr"/>
            <a:endParaRPr lang="ru-RU" sz="1600" b="1" dirty="0">
              <a:solidFill>
                <a:schemeClr val="bg1"/>
              </a:solidFill>
              <a:latin typeface="Liberation Serif" panose="02020603050405020304" pitchFamily="18" charset="0"/>
            </a:endParaRPr>
          </a:p>
        </p:txBody>
      </p:sp>
      <p:sp>
        <p:nvSpPr>
          <p:cNvPr id="16" name="Овал 15"/>
          <p:cNvSpPr/>
          <p:nvPr/>
        </p:nvSpPr>
        <p:spPr>
          <a:xfrm>
            <a:off x="128968" y="5136592"/>
            <a:ext cx="288032"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bg1"/>
                </a:solidFill>
                <a:latin typeface="Liberation Serif" panose="02020603050405020304" pitchFamily="18" charset="0"/>
              </a:rPr>
              <a:t>3</a:t>
            </a:r>
            <a:endParaRPr lang="ru-RU" sz="1400" b="1" dirty="0">
              <a:solidFill>
                <a:schemeClr val="bg1"/>
              </a:solidFill>
              <a:latin typeface="Liberation Serif" panose="02020603050405020304" pitchFamily="18" charset="0"/>
            </a:endParaRPr>
          </a:p>
        </p:txBody>
      </p:sp>
      <p:sp>
        <p:nvSpPr>
          <p:cNvPr id="17" name="Стрелка вправо 16"/>
          <p:cNvSpPr/>
          <p:nvPr/>
        </p:nvSpPr>
        <p:spPr>
          <a:xfrm>
            <a:off x="3966295" y="5677949"/>
            <a:ext cx="333179" cy="288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трелка вправо 17"/>
          <p:cNvSpPr/>
          <p:nvPr/>
        </p:nvSpPr>
        <p:spPr>
          <a:xfrm>
            <a:off x="3971133" y="1330663"/>
            <a:ext cx="333179" cy="288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кругленный прямоугольник 18"/>
          <p:cNvSpPr/>
          <p:nvPr/>
        </p:nvSpPr>
        <p:spPr>
          <a:xfrm>
            <a:off x="4659371" y="5553538"/>
            <a:ext cx="4384152" cy="536853"/>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smtClean="0">
                <a:solidFill>
                  <a:schemeClr val="bg1"/>
                </a:solidFill>
                <a:latin typeface="Liberation Serif" panose="02020603050405020304" pitchFamily="18" charset="0"/>
              </a:rPr>
              <a:t>Списание неустоек в полном объеме</a:t>
            </a:r>
            <a:endParaRPr lang="ru-RU" sz="1600" b="1" dirty="0">
              <a:solidFill>
                <a:schemeClr val="bg1"/>
              </a:solidFill>
              <a:latin typeface="Liberation Serif" panose="02020603050405020304" pitchFamily="18" charset="0"/>
            </a:endParaRPr>
          </a:p>
        </p:txBody>
      </p:sp>
    </p:spTree>
    <p:extLst>
      <p:ext uri="{BB962C8B-B14F-4D97-AF65-F5344CB8AC3E}">
        <p14:creationId xmlns:p14="http://schemas.microsoft.com/office/powerpoint/2010/main" val="1818828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585" y="74894"/>
            <a:ext cx="1047661" cy="768286"/>
          </a:xfrm>
          <a:prstGeom prst="rect">
            <a:avLst/>
          </a:prstGeom>
          <a:noFill/>
          <a:extLst>
            <a:ext uri="{909E8E84-426E-40DD-AFC4-6F175D3DCCD1}">
              <a14:hiddenFill xmlns:a14="http://schemas.microsoft.com/office/drawing/2010/main">
                <a:solidFill>
                  <a:srgbClr val="FFFFFF"/>
                </a:solidFill>
              </a14:hiddenFill>
            </a:ext>
          </a:extLst>
        </p:spPr>
      </p:pic>
      <p:sp>
        <p:nvSpPr>
          <p:cNvPr id="22" name="Скругленный прямоугольник 21"/>
          <p:cNvSpPr/>
          <p:nvPr/>
        </p:nvSpPr>
        <p:spPr>
          <a:xfrm>
            <a:off x="1565266" y="111309"/>
            <a:ext cx="7329117" cy="698779"/>
          </a:xfrm>
          <a:prstGeom prst="roundRect">
            <a:avLst/>
          </a:prstGeom>
          <a:solidFill>
            <a:schemeClr val="accent1">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b="1" dirty="0" smtClean="0">
                <a:solidFill>
                  <a:schemeClr val="bg1"/>
                </a:solidFill>
                <a:latin typeface="Liberation Serif" panose="02020603050405020304" pitchFamily="18" charset="0"/>
              </a:rPr>
              <a:t>Списание неустойки </a:t>
            </a:r>
          </a:p>
          <a:p>
            <a:pPr algn="ctr"/>
            <a:r>
              <a:rPr lang="ru-RU" b="1" dirty="0">
                <a:solidFill>
                  <a:schemeClr val="bg1"/>
                </a:solidFill>
                <a:latin typeface="Liberation Serif" panose="02020603050405020304" pitchFamily="18" charset="0"/>
              </a:rPr>
              <a:t>Постановление Правительства РФ от 04.07.2018 </a:t>
            </a:r>
            <a:r>
              <a:rPr lang="ru-RU" b="1" dirty="0" smtClean="0">
                <a:solidFill>
                  <a:schemeClr val="bg1"/>
                </a:solidFill>
                <a:latin typeface="Liberation Serif" panose="02020603050405020304" pitchFamily="18" charset="0"/>
              </a:rPr>
              <a:t>№ </a:t>
            </a:r>
            <a:r>
              <a:rPr lang="ru-RU" b="1" dirty="0">
                <a:solidFill>
                  <a:schemeClr val="bg1"/>
                </a:solidFill>
                <a:latin typeface="Liberation Serif" panose="02020603050405020304" pitchFamily="18" charset="0"/>
              </a:rPr>
              <a:t>783</a:t>
            </a:r>
          </a:p>
          <a:p>
            <a:endParaRPr lang="ru-RU" dirty="0"/>
          </a:p>
        </p:txBody>
      </p:sp>
      <p:sp>
        <p:nvSpPr>
          <p:cNvPr id="30" name="Скругленный прямоугольник 29"/>
          <p:cNvSpPr/>
          <p:nvPr/>
        </p:nvSpPr>
        <p:spPr>
          <a:xfrm>
            <a:off x="333584" y="3861048"/>
            <a:ext cx="8630903" cy="1121094"/>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600" b="1" u="sng" dirty="0" smtClean="0">
                <a:solidFill>
                  <a:schemeClr val="bg1"/>
                </a:solidFill>
                <a:latin typeface="Liberation Serif" panose="02020603050405020304" pitchFamily="18" charset="0"/>
              </a:rPr>
              <a:t>Заказчик </a:t>
            </a:r>
            <a:r>
              <a:rPr lang="ru-RU" sz="1600" b="1" dirty="0">
                <a:solidFill>
                  <a:schemeClr val="bg1"/>
                </a:solidFill>
                <a:latin typeface="Liberation Serif" panose="02020603050405020304" pitchFamily="18" charset="0"/>
              </a:rPr>
              <a:t>в целях списания начисленных и неуплаченных сумм неустоек (штрафов, пеней) </a:t>
            </a:r>
            <a:r>
              <a:rPr lang="ru-RU" sz="1600" b="1" u="sng" dirty="0">
                <a:solidFill>
                  <a:schemeClr val="bg1"/>
                </a:solidFill>
                <a:latin typeface="Liberation Serif" panose="02020603050405020304" pitchFamily="18" charset="0"/>
              </a:rPr>
              <a:t>обеспечивает</a:t>
            </a:r>
            <a:r>
              <a:rPr lang="ru-RU" sz="1600" b="1" dirty="0">
                <a:solidFill>
                  <a:schemeClr val="bg1"/>
                </a:solidFill>
                <a:latin typeface="Liberation Serif" panose="02020603050405020304" pitchFamily="18" charset="0"/>
              </a:rPr>
              <a:t> сверку расчетов с поставщиком (подрядчиком, исполнителем) по начисленным и неуплаченным суммам неустоек (штрафов, пеней).</a:t>
            </a:r>
          </a:p>
        </p:txBody>
      </p:sp>
      <p:sp>
        <p:nvSpPr>
          <p:cNvPr id="14" name="Скругленный прямоугольник 13"/>
          <p:cNvSpPr/>
          <p:nvPr/>
        </p:nvSpPr>
        <p:spPr>
          <a:xfrm>
            <a:off x="333584" y="1320282"/>
            <a:ext cx="8712968" cy="720079"/>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600" b="1" dirty="0" smtClean="0">
                <a:solidFill>
                  <a:schemeClr val="bg1"/>
                </a:solidFill>
                <a:latin typeface="Liberation Serif" panose="02020603050405020304" pitchFamily="18" charset="0"/>
              </a:rPr>
              <a:t>Списание </a:t>
            </a:r>
            <a:r>
              <a:rPr lang="ru-RU" sz="1600" b="1" dirty="0">
                <a:solidFill>
                  <a:schemeClr val="bg1"/>
                </a:solidFill>
                <a:latin typeface="Liberation Serif" panose="02020603050405020304" pitchFamily="18" charset="0"/>
              </a:rPr>
              <a:t>начисленных и неуплаченных сумм неустоек (штрафов, пеней) осуществляется на основании учетных данных заказчика, имеющих документальное подтверждение. </a:t>
            </a:r>
          </a:p>
        </p:txBody>
      </p:sp>
      <p:sp>
        <p:nvSpPr>
          <p:cNvPr id="3" name="Стрелка вниз 2"/>
          <p:cNvSpPr/>
          <p:nvPr/>
        </p:nvSpPr>
        <p:spPr>
          <a:xfrm>
            <a:off x="4139952" y="2708920"/>
            <a:ext cx="375403" cy="36004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887716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496"/>
            <a:ext cx="926047" cy="679102"/>
          </a:xfrm>
          <a:prstGeom prst="rect">
            <a:avLst/>
          </a:prstGeom>
          <a:noFill/>
          <a:extLst>
            <a:ext uri="{909E8E84-426E-40DD-AFC4-6F175D3DCCD1}">
              <a14:hiddenFill xmlns:a14="http://schemas.microsoft.com/office/drawing/2010/main">
                <a:solidFill>
                  <a:srgbClr val="FFFFFF"/>
                </a:solidFill>
              </a14:hiddenFill>
            </a:ext>
          </a:extLst>
        </p:spPr>
      </p:pic>
      <p:cxnSp>
        <p:nvCxnSpPr>
          <p:cNvPr id="7" name="Прямая соединительная линия 6"/>
          <p:cNvCxnSpPr/>
          <p:nvPr/>
        </p:nvCxnSpPr>
        <p:spPr>
          <a:xfrm>
            <a:off x="153968" y="757323"/>
            <a:ext cx="8568952" cy="0"/>
          </a:xfrm>
          <a:prstGeom prst="line">
            <a:avLst/>
          </a:prstGeom>
          <a:ln w="25400" cmpd="dbl">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1619672" y="118437"/>
            <a:ext cx="7056784" cy="523220"/>
          </a:xfrm>
          <a:prstGeom prst="rect">
            <a:avLst/>
          </a:prstGeom>
        </p:spPr>
        <p:txBody>
          <a:bodyPr wrap="square">
            <a:spAutoFit/>
          </a:bodyPr>
          <a:lstStyle/>
          <a:p>
            <a:pPr algn="ctr"/>
            <a:r>
              <a:rPr lang="ru-RU" sz="2800" b="1" dirty="0" smtClean="0">
                <a:latin typeface="Liberation Serif" panose="02020603050405020304" pitchFamily="18" charset="0"/>
                <a:ea typeface="Liberation Serif" panose="02020603050405020304" pitchFamily="18" charset="0"/>
                <a:cs typeface="Liberation Serif" panose="02020603050405020304" pitchFamily="18" charset="0"/>
              </a:rPr>
              <a:t>Ответственность по контракту</a:t>
            </a:r>
            <a:endParaRPr lang="ru-RU" sz="2800" b="1" dirty="0">
              <a:latin typeface="Liberation Serif" panose="02020603050405020304" pitchFamily="18" charset="0"/>
              <a:ea typeface="Liberation Serif" panose="02020603050405020304" pitchFamily="18" charset="0"/>
              <a:cs typeface="Liberation Serif" panose="02020603050405020304" pitchFamily="18" charset="0"/>
            </a:endParaRPr>
          </a:p>
        </p:txBody>
      </p:sp>
      <p:sp>
        <p:nvSpPr>
          <p:cNvPr id="6" name="Прямоугольник 5"/>
          <p:cNvSpPr/>
          <p:nvPr/>
        </p:nvSpPr>
        <p:spPr>
          <a:xfrm>
            <a:off x="153968" y="905069"/>
            <a:ext cx="8882528" cy="1938992"/>
          </a:xfrm>
          <a:prstGeom prst="rect">
            <a:avLst/>
          </a:prstGeom>
        </p:spPr>
        <p:txBody>
          <a:bodyPr wrap="square">
            <a:spAutoFit/>
          </a:bodyPr>
          <a:lstStyle/>
          <a:p>
            <a:pPr algn="just"/>
            <a:r>
              <a:rPr lang="ru-RU" sz="2400" b="1" dirty="0">
                <a:solidFill>
                  <a:schemeClr val="bg1"/>
                </a:solidFill>
                <a:latin typeface="Liberation Serif" panose="02020603050405020304" pitchFamily="18" charset="0"/>
              </a:rPr>
              <a:t>В контракт включается обязательное условие об ответственности заказчика и поставщика (подрядчика, исполнителя) за неисполнение или ненадлежащее исполнение обязательств, предусмотренных </a:t>
            </a:r>
            <a:r>
              <a:rPr lang="ru-RU" sz="2400" b="1" dirty="0" smtClean="0">
                <a:solidFill>
                  <a:schemeClr val="bg1"/>
                </a:solidFill>
                <a:latin typeface="Liberation Serif" panose="02020603050405020304" pitchFamily="18" charset="0"/>
              </a:rPr>
              <a:t>контрактом (ч. 4 ст. 34 Закона о контрактной системе).</a:t>
            </a:r>
          </a:p>
        </p:txBody>
      </p:sp>
      <p:sp>
        <p:nvSpPr>
          <p:cNvPr id="3" name="Скругленный прямоугольник 2"/>
          <p:cNvSpPr/>
          <p:nvPr/>
        </p:nvSpPr>
        <p:spPr>
          <a:xfrm>
            <a:off x="153968" y="3356992"/>
            <a:ext cx="8882528" cy="1728192"/>
          </a:xfrm>
          <a:prstGeom prst="roundRect">
            <a:avLst/>
          </a:prstGeom>
          <a:solidFill>
            <a:srgbClr val="FF66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latin typeface="Liberation Serif" panose="02020603050405020304" pitchFamily="18" charset="0"/>
              </a:rPr>
              <a:t>Не включение в проект контракта указанных условий, влечет наложение на должностных лиц </a:t>
            </a:r>
            <a:r>
              <a:rPr lang="ru-RU" sz="2400" dirty="0" smtClean="0">
                <a:latin typeface="Liberation Serif" panose="02020603050405020304" pitchFamily="18" charset="0"/>
              </a:rPr>
              <a:t>Заказчика административного </a:t>
            </a:r>
            <a:r>
              <a:rPr lang="ru-RU" sz="2400" dirty="0">
                <a:latin typeface="Liberation Serif" panose="02020603050405020304" pitchFamily="18" charset="0"/>
              </a:rPr>
              <a:t>штрафа в размере </a:t>
            </a:r>
            <a:r>
              <a:rPr lang="ru-RU" sz="2400" dirty="0" smtClean="0">
                <a:latin typeface="Liberation Serif" panose="02020603050405020304" pitchFamily="18" charset="0"/>
              </a:rPr>
              <a:t>3 000 </a:t>
            </a:r>
            <a:r>
              <a:rPr lang="ru-RU" sz="2400" dirty="0">
                <a:latin typeface="Liberation Serif" panose="02020603050405020304" pitchFamily="18" charset="0"/>
              </a:rPr>
              <a:t>руб. в соответствии с ч.4.2. ст.7.30. КоАП РФ</a:t>
            </a:r>
          </a:p>
        </p:txBody>
      </p:sp>
    </p:spTree>
    <p:extLst>
      <p:ext uri="{BB962C8B-B14F-4D97-AF65-F5344CB8AC3E}">
        <p14:creationId xmlns:p14="http://schemas.microsoft.com/office/powerpoint/2010/main" val="3919129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585" y="74894"/>
            <a:ext cx="1047661" cy="768286"/>
          </a:xfrm>
          <a:prstGeom prst="rect">
            <a:avLst/>
          </a:prstGeom>
          <a:noFill/>
          <a:extLst>
            <a:ext uri="{909E8E84-426E-40DD-AFC4-6F175D3DCCD1}">
              <a14:hiddenFill xmlns:a14="http://schemas.microsoft.com/office/drawing/2010/main">
                <a:solidFill>
                  <a:srgbClr val="FFFFFF"/>
                </a:solidFill>
              </a14:hiddenFill>
            </a:ext>
          </a:extLst>
        </p:spPr>
      </p:pic>
      <p:sp>
        <p:nvSpPr>
          <p:cNvPr id="22" name="Скругленный прямоугольник 21"/>
          <p:cNvSpPr/>
          <p:nvPr/>
        </p:nvSpPr>
        <p:spPr>
          <a:xfrm>
            <a:off x="1619672" y="0"/>
            <a:ext cx="7329117" cy="843180"/>
          </a:xfrm>
          <a:prstGeom prst="roundRect">
            <a:avLst/>
          </a:prstGeom>
          <a:solidFill>
            <a:schemeClr val="accent1">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b="1" dirty="0" smtClean="0">
                <a:solidFill>
                  <a:schemeClr val="bg1"/>
                </a:solidFill>
                <a:latin typeface="Liberation Serif" panose="02020603050405020304" pitchFamily="18" charset="0"/>
              </a:rPr>
              <a:t> </a:t>
            </a:r>
            <a:r>
              <a:rPr lang="ru-RU" sz="1400" b="1" dirty="0" smtClean="0">
                <a:solidFill>
                  <a:schemeClr val="bg1"/>
                </a:solidFill>
                <a:latin typeface="Liberation Serif" panose="02020603050405020304" pitchFamily="18" charset="0"/>
              </a:rPr>
              <a:t>Основания </a:t>
            </a:r>
            <a:r>
              <a:rPr lang="ru-RU" sz="1400" b="1" dirty="0">
                <a:solidFill>
                  <a:schemeClr val="bg1"/>
                </a:solidFill>
                <a:latin typeface="Liberation Serif" panose="02020603050405020304" pitchFamily="18" charset="0"/>
              </a:rPr>
              <a:t>для принятия решения о списании суммы неустоек </a:t>
            </a:r>
            <a:r>
              <a:rPr lang="ru-RU" sz="1400" b="1" dirty="0" smtClean="0">
                <a:solidFill>
                  <a:schemeClr val="bg1"/>
                </a:solidFill>
                <a:latin typeface="Liberation Serif" panose="02020603050405020304" pitchFamily="18" charset="0"/>
              </a:rPr>
              <a:t>при </a:t>
            </a:r>
            <a:r>
              <a:rPr lang="ru-RU" sz="1400" b="1" dirty="0">
                <a:solidFill>
                  <a:schemeClr val="bg1"/>
                </a:solidFill>
                <a:latin typeface="Liberation Serif" panose="02020603050405020304" pitchFamily="18" charset="0"/>
              </a:rPr>
              <a:t>наличии документа </a:t>
            </a:r>
            <a:r>
              <a:rPr lang="ru-RU" sz="1400" b="1" dirty="0" smtClean="0">
                <a:solidFill>
                  <a:schemeClr val="bg1"/>
                </a:solidFill>
                <a:latin typeface="Liberation Serif" panose="02020603050405020304" pitchFamily="18" charset="0"/>
              </a:rPr>
              <a:t>о подтвержденных </a:t>
            </a:r>
            <a:r>
              <a:rPr lang="ru-RU" sz="1400" b="1" dirty="0">
                <a:solidFill>
                  <a:schemeClr val="bg1"/>
                </a:solidFill>
                <a:latin typeface="Liberation Serif" panose="02020603050405020304" pitchFamily="18" charset="0"/>
              </a:rPr>
              <a:t>сторонами контракта расчетах по начисленной и неуплаченной </a:t>
            </a:r>
            <a:r>
              <a:rPr lang="ru-RU" sz="1400" b="1" dirty="0" smtClean="0">
                <a:solidFill>
                  <a:schemeClr val="bg1"/>
                </a:solidFill>
                <a:latin typeface="Liberation Serif" panose="02020603050405020304" pitchFamily="18" charset="0"/>
              </a:rPr>
              <a:t>сумме неустоек</a:t>
            </a:r>
            <a:endParaRPr lang="ru-RU" sz="2000" b="1" dirty="0">
              <a:solidFill>
                <a:schemeClr val="bg1"/>
              </a:solidFill>
              <a:latin typeface="Liberation Serif" panose="02020603050405020304" pitchFamily="18" charset="0"/>
            </a:endParaRPr>
          </a:p>
          <a:p>
            <a:endParaRPr lang="ru-RU" dirty="0"/>
          </a:p>
        </p:txBody>
      </p:sp>
      <p:sp>
        <p:nvSpPr>
          <p:cNvPr id="15" name="Скругленный прямоугольник 14"/>
          <p:cNvSpPr/>
          <p:nvPr/>
        </p:nvSpPr>
        <p:spPr>
          <a:xfrm>
            <a:off x="86984" y="869700"/>
            <a:ext cx="3600400" cy="1289159"/>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Если общая сумма начисленных и неуплаченных неустоек (штрафов, пеней) не </a:t>
            </a:r>
            <a:r>
              <a:rPr lang="ru-RU" sz="1600" b="1" dirty="0" smtClean="0">
                <a:solidFill>
                  <a:schemeClr val="bg1"/>
                </a:solidFill>
                <a:latin typeface="Liberation Serif" panose="02020603050405020304" pitchFamily="18" charset="0"/>
              </a:rPr>
              <a:t>превышает</a:t>
            </a:r>
          </a:p>
          <a:p>
            <a:pPr algn="ctr"/>
            <a:r>
              <a:rPr lang="ru-RU" sz="16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5 % ЦК</a:t>
            </a:r>
            <a:endParaRPr lang="ru-RU" sz="1500" b="1" dirty="0">
              <a:solidFill>
                <a:schemeClr val="bg1"/>
              </a:solidFill>
              <a:latin typeface="Liberation Serif" panose="02020603050405020304" pitchFamily="18" charset="0"/>
            </a:endParaRPr>
          </a:p>
        </p:txBody>
      </p:sp>
      <p:sp>
        <p:nvSpPr>
          <p:cNvPr id="6" name="Овал 5"/>
          <p:cNvSpPr/>
          <p:nvPr/>
        </p:nvSpPr>
        <p:spPr>
          <a:xfrm>
            <a:off x="6896" y="1087683"/>
            <a:ext cx="288032"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bg1"/>
                </a:solidFill>
                <a:latin typeface="Liberation Serif" panose="02020603050405020304" pitchFamily="18" charset="0"/>
              </a:rPr>
              <a:t>1</a:t>
            </a:r>
            <a:endParaRPr lang="ru-RU" sz="1400" b="1" dirty="0">
              <a:solidFill>
                <a:schemeClr val="bg1"/>
              </a:solidFill>
              <a:latin typeface="Liberation Serif" panose="02020603050405020304" pitchFamily="18" charset="0"/>
            </a:endParaRPr>
          </a:p>
        </p:txBody>
      </p:sp>
      <p:sp>
        <p:nvSpPr>
          <p:cNvPr id="24" name="Скругленный прямоугольник 23"/>
          <p:cNvSpPr/>
          <p:nvPr/>
        </p:nvSpPr>
        <p:spPr>
          <a:xfrm>
            <a:off x="128968" y="2427303"/>
            <a:ext cx="3558415" cy="2052407"/>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smtClean="0">
                <a:solidFill>
                  <a:schemeClr val="bg1"/>
                </a:solidFill>
                <a:latin typeface="Liberation Serif" panose="02020603050405020304" pitchFamily="18" charset="0"/>
              </a:rPr>
              <a:t>Если общая сумма начисленных и </a:t>
            </a:r>
            <a:r>
              <a:rPr lang="ru-RU" sz="1600" b="1" dirty="0">
                <a:solidFill>
                  <a:schemeClr val="bg1"/>
                </a:solidFill>
                <a:latin typeface="Liberation Serif" panose="02020603050405020304" pitchFamily="18" charset="0"/>
              </a:rPr>
              <a:t>неуплаченных</a:t>
            </a:r>
            <a:r>
              <a:rPr lang="ru-RU" sz="16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неустоек (штрафов, пеней) </a:t>
            </a:r>
            <a:r>
              <a:rPr lang="ru-RU" sz="1600" b="1" dirty="0" smtClean="0">
                <a:solidFill>
                  <a:schemeClr val="bg1"/>
                </a:solidFill>
                <a:latin typeface="Liberation Serif" panose="02020603050405020304" pitchFamily="18" charset="0"/>
              </a:rPr>
              <a:t>&gt; </a:t>
            </a:r>
            <a:r>
              <a:rPr lang="ru-RU" sz="1600" b="1" dirty="0">
                <a:solidFill>
                  <a:schemeClr val="bg1"/>
                </a:solidFill>
                <a:latin typeface="Liberation Serif" panose="02020603050405020304" pitchFamily="18" charset="0"/>
              </a:rPr>
              <a:t>5 % ЦК, но составляет не более 20 % </a:t>
            </a:r>
            <a:r>
              <a:rPr lang="ru-RU" sz="1600" b="1" dirty="0" smtClean="0">
                <a:solidFill>
                  <a:schemeClr val="bg1"/>
                </a:solidFill>
                <a:latin typeface="Liberation Serif" panose="02020603050405020304" pitchFamily="18" charset="0"/>
              </a:rPr>
              <a:t>ЦК, </a:t>
            </a:r>
            <a:endParaRPr lang="ru-RU" sz="1600" b="1" dirty="0" smtClean="0">
              <a:solidFill>
                <a:schemeClr val="bg1"/>
              </a:solidFill>
              <a:latin typeface="Liberation Serif" panose="02020603050405020304" pitchFamily="18" charset="0"/>
            </a:endParaRPr>
          </a:p>
          <a:p>
            <a:pPr algn="ctr"/>
            <a:r>
              <a:rPr lang="ru-RU" sz="1600" b="1" dirty="0">
                <a:solidFill>
                  <a:schemeClr val="bg1"/>
                </a:solidFill>
                <a:latin typeface="Liberation Serif" panose="02020603050405020304" pitchFamily="18" charset="0"/>
              </a:rPr>
              <a:t>и</a:t>
            </a:r>
            <a:r>
              <a:rPr lang="ru-RU" sz="1600" b="1" dirty="0" smtClean="0">
                <a:solidFill>
                  <a:schemeClr val="bg1"/>
                </a:solidFill>
                <a:latin typeface="Liberation Serif" panose="02020603050405020304" pitchFamily="18" charset="0"/>
              </a:rPr>
              <a:t> при </a:t>
            </a:r>
            <a:r>
              <a:rPr lang="ru-RU" sz="1600" b="1" dirty="0">
                <a:solidFill>
                  <a:schemeClr val="bg1"/>
                </a:solidFill>
                <a:latin typeface="Liberation Serif" panose="02020603050405020304" pitchFamily="18" charset="0"/>
              </a:rPr>
              <a:t>условии уплаты 50 % неуплаченной неустойки </a:t>
            </a:r>
            <a:r>
              <a:rPr lang="ru-RU" sz="1600" b="1" dirty="0" smtClean="0">
                <a:solidFill>
                  <a:schemeClr val="bg1"/>
                </a:solidFill>
                <a:latin typeface="Liberation Serif" panose="02020603050405020304" pitchFamily="18" charset="0"/>
              </a:rPr>
              <a:t>до 01.01.2021</a:t>
            </a:r>
            <a:endParaRPr lang="ru-RU" sz="1600" dirty="0"/>
          </a:p>
        </p:txBody>
      </p:sp>
      <p:sp>
        <p:nvSpPr>
          <p:cNvPr id="28" name="Овал 27"/>
          <p:cNvSpPr/>
          <p:nvPr/>
        </p:nvSpPr>
        <p:spPr>
          <a:xfrm>
            <a:off x="45553" y="2468785"/>
            <a:ext cx="288032"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bg1"/>
                </a:solidFill>
                <a:latin typeface="Liberation Serif" panose="02020603050405020304" pitchFamily="18" charset="0"/>
              </a:rPr>
              <a:t>2</a:t>
            </a:r>
            <a:endParaRPr lang="ru-RU" sz="1400" b="1" dirty="0">
              <a:solidFill>
                <a:schemeClr val="bg1"/>
              </a:solidFill>
              <a:latin typeface="Liberation Serif" panose="02020603050405020304" pitchFamily="18" charset="0"/>
            </a:endParaRPr>
          </a:p>
        </p:txBody>
      </p:sp>
      <p:sp>
        <p:nvSpPr>
          <p:cNvPr id="29" name="Скругленный прямоугольник 28"/>
          <p:cNvSpPr/>
          <p:nvPr/>
        </p:nvSpPr>
        <p:spPr>
          <a:xfrm>
            <a:off x="4659371" y="941302"/>
            <a:ext cx="4384152" cy="1613966"/>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600" b="1" dirty="0">
                <a:solidFill>
                  <a:schemeClr val="bg1"/>
                </a:solidFill>
                <a:latin typeface="Liberation Serif" panose="02020603050405020304" pitchFamily="18" charset="0"/>
              </a:rPr>
              <a:t>Исполнение поставщиком (П., И.) обязательств (за исключением </a:t>
            </a:r>
            <a:r>
              <a:rPr lang="ru-RU" sz="1600" b="1" dirty="0" err="1">
                <a:solidFill>
                  <a:schemeClr val="bg1"/>
                </a:solidFill>
                <a:latin typeface="Liberation Serif" panose="02020603050405020304" pitchFamily="18" charset="0"/>
              </a:rPr>
              <a:t>гарант.обязательств</a:t>
            </a:r>
            <a:r>
              <a:rPr lang="ru-RU" sz="1600" b="1" dirty="0">
                <a:solidFill>
                  <a:schemeClr val="bg1"/>
                </a:solidFill>
                <a:latin typeface="Liberation Serif" panose="02020603050405020304" pitchFamily="18" charset="0"/>
              </a:rPr>
              <a:t>) по контракту в полном объеме в 2015, 2016 или 2020 году, </a:t>
            </a:r>
            <a:r>
              <a:rPr lang="ru-RU" sz="1600" b="1" dirty="0" smtClean="0">
                <a:solidFill>
                  <a:schemeClr val="bg1"/>
                </a:solidFill>
                <a:latin typeface="Liberation Serif" panose="02020603050405020304" pitchFamily="18" charset="0"/>
              </a:rPr>
              <a:t>подтвержденное актом </a:t>
            </a:r>
            <a:r>
              <a:rPr lang="ru-RU" sz="1600" b="1" dirty="0">
                <a:solidFill>
                  <a:schemeClr val="bg1"/>
                </a:solidFill>
                <a:latin typeface="Liberation Serif" panose="02020603050405020304" pitchFamily="18" charset="0"/>
              </a:rPr>
              <a:t>приемки или иным документом</a:t>
            </a:r>
          </a:p>
        </p:txBody>
      </p:sp>
      <p:sp>
        <p:nvSpPr>
          <p:cNvPr id="30" name="Скругленный прямоугольник 29"/>
          <p:cNvSpPr/>
          <p:nvPr/>
        </p:nvSpPr>
        <p:spPr>
          <a:xfrm>
            <a:off x="4662909" y="2780928"/>
            <a:ext cx="4384152" cy="2016223"/>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В дополнение к вышеперечисленному + информация администратора доходов бюджета о зачислении уплаченных поставщиком (П., И.) сумм неустоек в бюджет (если начисленная и </a:t>
            </a:r>
            <a:r>
              <a:rPr lang="ru-RU" sz="1600" b="1" dirty="0" smtClean="0">
                <a:solidFill>
                  <a:schemeClr val="bg1"/>
                </a:solidFill>
                <a:latin typeface="Liberation Serif" panose="02020603050405020304" pitchFamily="18" charset="0"/>
              </a:rPr>
              <a:t>неуплаченная </a:t>
            </a:r>
            <a:r>
              <a:rPr lang="ru-RU" sz="1600" b="1" dirty="0">
                <a:solidFill>
                  <a:schemeClr val="bg1"/>
                </a:solidFill>
                <a:latin typeface="Liberation Serif" panose="02020603050405020304" pitchFamily="18" charset="0"/>
              </a:rPr>
              <a:t>сумма неустоек возникла перед </a:t>
            </a:r>
            <a:r>
              <a:rPr lang="ru-RU" sz="1600" b="1" dirty="0" smtClean="0">
                <a:solidFill>
                  <a:schemeClr val="bg1"/>
                </a:solidFill>
                <a:latin typeface="Liberation Serif" panose="02020603050405020304" pitchFamily="18" charset="0"/>
              </a:rPr>
              <a:t>заказчиком</a:t>
            </a:r>
            <a:r>
              <a:rPr lang="ru-RU" sz="1600" b="1" dirty="0">
                <a:solidFill>
                  <a:schemeClr val="bg1"/>
                </a:solidFill>
                <a:latin typeface="Liberation Serif" panose="02020603050405020304" pitchFamily="18" charset="0"/>
              </a:rPr>
              <a:t>) </a:t>
            </a:r>
          </a:p>
        </p:txBody>
      </p:sp>
      <p:sp>
        <p:nvSpPr>
          <p:cNvPr id="2" name="Стрелка вправо 1"/>
          <p:cNvSpPr/>
          <p:nvPr/>
        </p:nvSpPr>
        <p:spPr>
          <a:xfrm>
            <a:off x="3994676" y="3429008"/>
            <a:ext cx="333179" cy="288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кругленный прямоугольник 13"/>
          <p:cNvSpPr/>
          <p:nvPr/>
        </p:nvSpPr>
        <p:spPr>
          <a:xfrm>
            <a:off x="128968" y="5005660"/>
            <a:ext cx="3558415" cy="1676031"/>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600" b="1" dirty="0" smtClean="0">
                <a:solidFill>
                  <a:schemeClr val="bg1"/>
                </a:solidFill>
                <a:latin typeface="Liberation Serif" panose="02020603050405020304" pitchFamily="18" charset="0"/>
              </a:rPr>
              <a:t>Если </a:t>
            </a:r>
            <a:r>
              <a:rPr lang="ru-RU" sz="1600" b="1" dirty="0">
                <a:solidFill>
                  <a:schemeClr val="bg1"/>
                </a:solidFill>
                <a:latin typeface="Liberation Serif" panose="02020603050405020304" pitchFamily="18" charset="0"/>
              </a:rPr>
              <a:t>неуплаченные неустойки начислены вследствие неисполнения обязательств по контракту в связи с распространением новой </a:t>
            </a:r>
            <a:r>
              <a:rPr lang="ru-RU" sz="1600" b="1" dirty="0" err="1">
                <a:solidFill>
                  <a:schemeClr val="bg1"/>
                </a:solidFill>
                <a:latin typeface="Liberation Serif" panose="02020603050405020304" pitchFamily="18" charset="0"/>
              </a:rPr>
              <a:t>коронавирусной</a:t>
            </a:r>
            <a:r>
              <a:rPr lang="ru-RU" sz="1600" b="1" dirty="0">
                <a:solidFill>
                  <a:schemeClr val="bg1"/>
                </a:solidFill>
                <a:latin typeface="Liberation Serif" panose="02020603050405020304" pitchFamily="18" charset="0"/>
              </a:rPr>
              <a:t> инфекции</a:t>
            </a:r>
          </a:p>
          <a:p>
            <a:pPr algn="ctr"/>
            <a:endParaRPr lang="ru-RU" sz="1600" b="1" dirty="0">
              <a:solidFill>
                <a:schemeClr val="bg1"/>
              </a:solidFill>
              <a:latin typeface="Liberation Serif" panose="02020603050405020304" pitchFamily="18" charset="0"/>
            </a:endParaRPr>
          </a:p>
        </p:txBody>
      </p:sp>
      <p:sp>
        <p:nvSpPr>
          <p:cNvPr id="16" name="Овал 15"/>
          <p:cNvSpPr/>
          <p:nvPr/>
        </p:nvSpPr>
        <p:spPr>
          <a:xfrm>
            <a:off x="128968" y="5136592"/>
            <a:ext cx="288032" cy="216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b="1" dirty="0" smtClean="0">
                <a:solidFill>
                  <a:schemeClr val="bg1"/>
                </a:solidFill>
                <a:latin typeface="Liberation Serif" panose="02020603050405020304" pitchFamily="18" charset="0"/>
              </a:rPr>
              <a:t>3</a:t>
            </a:r>
            <a:endParaRPr lang="ru-RU" sz="1400" b="1" dirty="0">
              <a:solidFill>
                <a:schemeClr val="bg1"/>
              </a:solidFill>
              <a:latin typeface="Liberation Serif" panose="02020603050405020304" pitchFamily="18" charset="0"/>
            </a:endParaRPr>
          </a:p>
        </p:txBody>
      </p:sp>
      <p:sp>
        <p:nvSpPr>
          <p:cNvPr id="17" name="Стрелка вправо 16"/>
          <p:cNvSpPr/>
          <p:nvPr/>
        </p:nvSpPr>
        <p:spPr>
          <a:xfrm>
            <a:off x="3966295" y="5677949"/>
            <a:ext cx="333179" cy="288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8" name="Стрелка вправо 17"/>
          <p:cNvSpPr/>
          <p:nvPr/>
        </p:nvSpPr>
        <p:spPr>
          <a:xfrm>
            <a:off x="3971133" y="1330663"/>
            <a:ext cx="333179" cy="288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кругленный прямоугольник 18"/>
          <p:cNvSpPr/>
          <p:nvPr/>
        </p:nvSpPr>
        <p:spPr>
          <a:xfrm>
            <a:off x="4659371" y="5096520"/>
            <a:ext cx="4384152" cy="1585171"/>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200" b="1" dirty="0" smtClean="0">
                <a:solidFill>
                  <a:schemeClr val="bg1"/>
                </a:solidFill>
                <a:latin typeface="Liberation Serif" panose="02020603050405020304" pitchFamily="18" charset="0"/>
              </a:rPr>
              <a:t>Исполнение </a:t>
            </a:r>
            <a:r>
              <a:rPr lang="ru-RU" sz="1200" b="1" dirty="0">
                <a:solidFill>
                  <a:schemeClr val="bg1"/>
                </a:solidFill>
                <a:latin typeface="Liberation Serif" panose="02020603050405020304" pitchFamily="18" charset="0"/>
              </a:rPr>
              <a:t>(при наличии) поставщиком (П., И.) обязательств </a:t>
            </a:r>
            <a:r>
              <a:rPr lang="ru-RU" sz="1200" b="1" dirty="0" smtClean="0">
                <a:solidFill>
                  <a:schemeClr val="bg1"/>
                </a:solidFill>
                <a:latin typeface="Liberation Serif" panose="02020603050405020304" pitchFamily="18" charset="0"/>
              </a:rPr>
              <a:t>по контракту </a:t>
            </a:r>
            <a:r>
              <a:rPr lang="ru-RU" sz="1200" b="1" dirty="0">
                <a:solidFill>
                  <a:schemeClr val="bg1"/>
                </a:solidFill>
                <a:latin typeface="Liberation Serif" panose="02020603050405020304" pitchFamily="18" charset="0"/>
              </a:rPr>
              <a:t>в 2020 году, </a:t>
            </a:r>
            <a:r>
              <a:rPr lang="ru-RU" sz="1200" b="1" dirty="0" err="1">
                <a:solidFill>
                  <a:schemeClr val="bg1"/>
                </a:solidFill>
                <a:latin typeface="Liberation Serif" panose="02020603050405020304" pitchFamily="18" charset="0"/>
              </a:rPr>
              <a:t>подтв</a:t>
            </a:r>
            <a:r>
              <a:rPr lang="ru-RU" sz="1200" b="1" dirty="0">
                <a:solidFill>
                  <a:schemeClr val="bg1"/>
                </a:solidFill>
                <a:latin typeface="Liberation Serif" panose="02020603050405020304" pitchFamily="18" charset="0"/>
              </a:rPr>
              <a:t>. актом приемки или иным док</a:t>
            </a:r>
            <a:r>
              <a:rPr lang="ru-RU" sz="1200" b="1" dirty="0" smtClean="0">
                <a:solidFill>
                  <a:schemeClr val="bg1"/>
                </a:solidFill>
                <a:latin typeface="Liberation Serif" panose="02020603050405020304" pitchFamily="18" charset="0"/>
              </a:rPr>
              <a:t>. + обоснование обстоятельств</a:t>
            </a:r>
            <a:r>
              <a:rPr lang="ru-RU" sz="1200" b="1" dirty="0">
                <a:solidFill>
                  <a:schemeClr val="bg1"/>
                </a:solidFill>
                <a:latin typeface="Liberation Serif" panose="02020603050405020304" pitchFamily="18" charset="0"/>
              </a:rPr>
              <a:t>, повлекших невозможность исполнения</a:t>
            </a:r>
          </a:p>
          <a:p>
            <a:pPr algn="ctr"/>
            <a:r>
              <a:rPr lang="ru-RU" sz="1200" b="1" dirty="0">
                <a:solidFill>
                  <a:schemeClr val="bg1"/>
                </a:solidFill>
                <a:latin typeface="Liberation Serif" panose="02020603050405020304" pitchFamily="18" charset="0"/>
              </a:rPr>
              <a:t>контракта в связи с COVID-19, представленное поставщиком (П.,И.) </a:t>
            </a:r>
            <a:r>
              <a:rPr lang="ru-RU" sz="1200" b="1" dirty="0" smtClean="0">
                <a:solidFill>
                  <a:schemeClr val="bg1"/>
                </a:solidFill>
                <a:latin typeface="Liberation Serif" panose="02020603050405020304" pitchFamily="18" charset="0"/>
              </a:rPr>
              <a:t>в письменной </a:t>
            </a:r>
            <a:r>
              <a:rPr lang="ru-RU" sz="1200" b="1" dirty="0">
                <a:solidFill>
                  <a:schemeClr val="bg1"/>
                </a:solidFill>
                <a:latin typeface="Liberation Serif" panose="02020603050405020304" pitchFamily="18" charset="0"/>
              </a:rPr>
              <a:t>форме с приложением </a:t>
            </a:r>
            <a:r>
              <a:rPr lang="ru-RU" sz="1200" b="1" dirty="0" smtClean="0">
                <a:solidFill>
                  <a:schemeClr val="bg1"/>
                </a:solidFill>
                <a:latin typeface="Liberation Serif" panose="02020603050405020304" pitchFamily="18" charset="0"/>
              </a:rPr>
              <a:t>подтверждающих документов (при наличии)</a:t>
            </a:r>
            <a:endParaRPr lang="ru-RU" sz="1200" b="1" dirty="0">
              <a:solidFill>
                <a:schemeClr val="bg1"/>
              </a:solidFill>
              <a:latin typeface="Liberation Serif" panose="02020603050405020304" pitchFamily="18" charset="0"/>
            </a:endParaRPr>
          </a:p>
        </p:txBody>
      </p:sp>
    </p:spTree>
    <p:extLst>
      <p:ext uri="{BB962C8B-B14F-4D97-AF65-F5344CB8AC3E}">
        <p14:creationId xmlns:p14="http://schemas.microsoft.com/office/powerpoint/2010/main" val="745210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585" y="74894"/>
            <a:ext cx="1047661" cy="768286"/>
          </a:xfrm>
          <a:prstGeom prst="rect">
            <a:avLst/>
          </a:prstGeom>
          <a:noFill/>
          <a:extLst>
            <a:ext uri="{909E8E84-426E-40DD-AFC4-6F175D3DCCD1}">
              <a14:hiddenFill xmlns:a14="http://schemas.microsoft.com/office/drawing/2010/main">
                <a:solidFill>
                  <a:srgbClr val="FFFFFF"/>
                </a:solidFill>
              </a14:hiddenFill>
            </a:ext>
          </a:extLst>
        </p:spPr>
      </p:pic>
      <p:sp>
        <p:nvSpPr>
          <p:cNvPr id="22" name="Скругленный прямоугольник 21"/>
          <p:cNvSpPr/>
          <p:nvPr/>
        </p:nvSpPr>
        <p:spPr>
          <a:xfrm>
            <a:off x="1619672" y="0"/>
            <a:ext cx="7329117" cy="843180"/>
          </a:xfrm>
          <a:prstGeom prst="roundRect">
            <a:avLst/>
          </a:prstGeom>
          <a:solidFill>
            <a:schemeClr val="accent1">
              <a:lumMod val="75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b="1" dirty="0" smtClean="0">
                <a:solidFill>
                  <a:schemeClr val="bg1"/>
                </a:solidFill>
                <a:latin typeface="Liberation Serif" panose="02020603050405020304" pitchFamily="18" charset="0"/>
              </a:rPr>
              <a:t> </a:t>
            </a:r>
            <a:r>
              <a:rPr lang="ru-RU" sz="1400" b="1" dirty="0" smtClean="0">
                <a:solidFill>
                  <a:schemeClr val="bg1"/>
                </a:solidFill>
                <a:latin typeface="Liberation Serif" panose="02020603050405020304" pitchFamily="18" charset="0"/>
              </a:rPr>
              <a:t>Основания </a:t>
            </a:r>
            <a:r>
              <a:rPr lang="ru-RU" sz="1400" b="1" dirty="0">
                <a:solidFill>
                  <a:schemeClr val="bg1"/>
                </a:solidFill>
                <a:latin typeface="Liberation Serif" panose="02020603050405020304" pitchFamily="18" charset="0"/>
              </a:rPr>
              <a:t>для принятия решения о списании суммы неустоек </a:t>
            </a:r>
            <a:r>
              <a:rPr lang="ru-RU" sz="1400" b="1" dirty="0" smtClean="0">
                <a:solidFill>
                  <a:schemeClr val="bg1"/>
                </a:solidFill>
                <a:latin typeface="Liberation Serif" panose="02020603050405020304" pitchFamily="18" charset="0"/>
              </a:rPr>
              <a:t>при </a:t>
            </a:r>
            <a:r>
              <a:rPr lang="ru-RU" sz="1400" b="1" dirty="0">
                <a:solidFill>
                  <a:schemeClr val="bg1"/>
                </a:solidFill>
                <a:latin typeface="Liberation Serif" panose="02020603050405020304" pitchFamily="18" charset="0"/>
              </a:rPr>
              <a:t>наличии документа </a:t>
            </a:r>
            <a:r>
              <a:rPr lang="ru-RU" sz="1400" b="1" dirty="0" smtClean="0">
                <a:solidFill>
                  <a:schemeClr val="bg1"/>
                </a:solidFill>
                <a:latin typeface="Liberation Serif" panose="02020603050405020304" pitchFamily="18" charset="0"/>
              </a:rPr>
              <a:t>о подтвержденных </a:t>
            </a:r>
            <a:r>
              <a:rPr lang="ru-RU" sz="1400" b="1" dirty="0">
                <a:solidFill>
                  <a:schemeClr val="bg1"/>
                </a:solidFill>
                <a:latin typeface="Liberation Serif" panose="02020603050405020304" pitchFamily="18" charset="0"/>
              </a:rPr>
              <a:t>сторонами контракта расчетах по начисленной и неуплаченной </a:t>
            </a:r>
            <a:r>
              <a:rPr lang="ru-RU" sz="1400" b="1" dirty="0" smtClean="0">
                <a:solidFill>
                  <a:schemeClr val="bg1"/>
                </a:solidFill>
                <a:latin typeface="Liberation Serif" panose="02020603050405020304" pitchFamily="18" charset="0"/>
              </a:rPr>
              <a:t>сумме неустоек</a:t>
            </a:r>
            <a:endParaRPr lang="ru-RU" sz="2000" b="1" dirty="0">
              <a:solidFill>
                <a:schemeClr val="bg1"/>
              </a:solidFill>
              <a:latin typeface="Liberation Serif" panose="02020603050405020304" pitchFamily="18" charset="0"/>
            </a:endParaRPr>
          </a:p>
          <a:p>
            <a:endParaRPr lang="ru-RU" dirty="0"/>
          </a:p>
        </p:txBody>
      </p:sp>
      <p:sp>
        <p:nvSpPr>
          <p:cNvPr id="15" name="Скругленный прямоугольник 14"/>
          <p:cNvSpPr/>
          <p:nvPr/>
        </p:nvSpPr>
        <p:spPr>
          <a:xfrm>
            <a:off x="86983" y="933091"/>
            <a:ext cx="3600400" cy="1289159"/>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В случае если поставщик (П., И.) не подтвердил наличие начисленной и неуплаченной суммы </a:t>
            </a:r>
            <a:r>
              <a:rPr lang="ru-RU" sz="1600" b="1" dirty="0" smtClean="0">
                <a:solidFill>
                  <a:schemeClr val="bg1"/>
                </a:solidFill>
                <a:latin typeface="Liberation Serif" panose="02020603050405020304" pitchFamily="18" charset="0"/>
              </a:rPr>
              <a:t>неустоек</a:t>
            </a:r>
            <a:endParaRPr lang="ru-RU" sz="1500" b="1" dirty="0">
              <a:solidFill>
                <a:schemeClr val="bg1"/>
              </a:solidFill>
              <a:latin typeface="Liberation Serif" panose="02020603050405020304" pitchFamily="18" charset="0"/>
            </a:endParaRPr>
          </a:p>
        </p:txBody>
      </p:sp>
      <p:sp>
        <p:nvSpPr>
          <p:cNvPr id="24" name="Скругленный прямоугольник 23"/>
          <p:cNvSpPr/>
          <p:nvPr/>
        </p:nvSpPr>
        <p:spPr>
          <a:xfrm>
            <a:off x="107976" y="2450406"/>
            <a:ext cx="3558415" cy="785673"/>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600" b="1" dirty="0">
                <a:solidFill>
                  <a:schemeClr val="bg1"/>
                </a:solidFill>
                <a:latin typeface="Liberation Serif" panose="02020603050405020304" pitchFamily="18" charset="0"/>
              </a:rPr>
              <a:t>При наличии оснований и документов</a:t>
            </a:r>
          </a:p>
        </p:txBody>
      </p:sp>
      <p:sp>
        <p:nvSpPr>
          <p:cNvPr id="29" name="Скругленный прямоугольник 28"/>
          <p:cNvSpPr/>
          <p:nvPr/>
        </p:nvSpPr>
        <p:spPr>
          <a:xfrm>
            <a:off x="4588061" y="1135982"/>
            <a:ext cx="4384152" cy="677393"/>
          </a:xfrm>
          <a:prstGeom prst="roundRect">
            <a:avLst/>
          </a:prstGeom>
          <a:solidFill>
            <a:srgbClr val="FF0000"/>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600" b="1" dirty="0" smtClean="0">
                <a:solidFill>
                  <a:schemeClr val="bg1"/>
                </a:solidFill>
                <a:latin typeface="Liberation Serif" panose="02020603050405020304" pitchFamily="18" charset="0"/>
              </a:rPr>
              <a:t>Принятие </a:t>
            </a:r>
            <a:r>
              <a:rPr lang="ru-RU" sz="1600" b="1" dirty="0">
                <a:solidFill>
                  <a:schemeClr val="bg1"/>
                </a:solidFill>
                <a:latin typeface="Liberation Serif" panose="02020603050405020304" pitchFamily="18" charset="0"/>
              </a:rPr>
              <a:t>решения о ее списании не допускается </a:t>
            </a:r>
            <a:endParaRPr lang="ru-RU" sz="1500" b="1" dirty="0">
              <a:solidFill>
                <a:schemeClr val="bg1"/>
              </a:solidFill>
              <a:latin typeface="Liberation Serif" panose="02020603050405020304" pitchFamily="18" charset="0"/>
            </a:endParaRPr>
          </a:p>
        </p:txBody>
      </p:sp>
      <p:sp>
        <p:nvSpPr>
          <p:cNvPr id="30" name="Скругленный прямоугольник 29"/>
          <p:cNvSpPr/>
          <p:nvPr/>
        </p:nvSpPr>
        <p:spPr>
          <a:xfrm>
            <a:off x="4588061" y="2158859"/>
            <a:ext cx="4384152" cy="1752611"/>
          </a:xfrm>
          <a:prstGeom prst="roundRect">
            <a:avLst/>
          </a:prstGeom>
          <a:solidFill>
            <a:schemeClr val="accent4">
              <a:lumMod val="60000"/>
              <a:lumOff val="4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Срок списания неустоек (оформления решения) : 10 дней со дня осуществления сверки расчетов с поставщиком (П., И.) по начисленной и неуплаченной сумме неустоек (при наличии всех оснований и документов) </a:t>
            </a:r>
          </a:p>
        </p:txBody>
      </p:sp>
      <p:sp>
        <p:nvSpPr>
          <p:cNvPr id="2" name="Стрелка вправо 1"/>
          <p:cNvSpPr/>
          <p:nvPr/>
        </p:nvSpPr>
        <p:spPr>
          <a:xfrm>
            <a:off x="3996291" y="2699226"/>
            <a:ext cx="333179" cy="288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кругленный прямоугольник 13"/>
          <p:cNvSpPr/>
          <p:nvPr/>
        </p:nvSpPr>
        <p:spPr>
          <a:xfrm>
            <a:off x="131247" y="4619709"/>
            <a:ext cx="3558415" cy="1768458"/>
          </a:xfrm>
          <a:prstGeom prst="roundRect">
            <a:avLst/>
          </a:prstGeom>
          <a:solidFill>
            <a:srgbClr val="FFC000"/>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a:solidFill>
                  <a:schemeClr val="bg1"/>
                </a:solidFill>
                <a:latin typeface="Liberation Serif" panose="02020603050405020304" pitchFamily="18" charset="0"/>
              </a:rPr>
              <a:t>Заказчик в течение 20 </a:t>
            </a:r>
            <a:r>
              <a:rPr lang="ru-RU" sz="1400" b="1" dirty="0" err="1">
                <a:solidFill>
                  <a:schemeClr val="bg1"/>
                </a:solidFill>
                <a:latin typeface="Liberation Serif" panose="02020603050405020304" pitchFamily="18" charset="0"/>
              </a:rPr>
              <a:t>дн</a:t>
            </a:r>
            <a:r>
              <a:rPr lang="ru-RU" sz="1400" b="1" dirty="0">
                <a:solidFill>
                  <a:schemeClr val="bg1"/>
                </a:solidFill>
                <a:latin typeface="Liberation Serif" panose="02020603050405020304" pitchFamily="18" charset="0"/>
              </a:rPr>
              <a:t>. со дня принятия решения направляет поставщику (П., И.) в письменной форме уведомление о списании суммы неустоек по контрактам с указанием ее размера по форме согласно приложению.</a:t>
            </a:r>
          </a:p>
        </p:txBody>
      </p:sp>
      <p:sp>
        <p:nvSpPr>
          <p:cNvPr id="18" name="Стрелка вправо 17"/>
          <p:cNvSpPr/>
          <p:nvPr/>
        </p:nvSpPr>
        <p:spPr>
          <a:xfrm>
            <a:off x="3971133" y="1330663"/>
            <a:ext cx="333179" cy="28803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кругленный прямоугольник 18"/>
          <p:cNvSpPr/>
          <p:nvPr/>
        </p:nvSpPr>
        <p:spPr>
          <a:xfrm>
            <a:off x="4588061" y="4495826"/>
            <a:ext cx="4384152" cy="2016224"/>
          </a:xfrm>
          <a:prstGeom prst="roundRect">
            <a:avLst/>
          </a:prstGeom>
          <a:solidFill>
            <a:schemeClr val="accent3">
              <a:lumMod val="40000"/>
              <a:lumOff val="60000"/>
            </a:schemeClr>
          </a:solidFill>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a:lstStyle/>
          <a:p>
            <a:pPr algn="ctr"/>
            <a:r>
              <a:rPr lang="ru-RU" sz="1400" b="1" dirty="0">
                <a:solidFill>
                  <a:schemeClr val="bg1"/>
                </a:solidFill>
                <a:latin typeface="Liberation Serif" panose="02020603050405020304" pitchFamily="18" charset="0"/>
              </a:rPr>
              <a:t>Решение о списании начисленной и неуплаченной суммы неустоек принимается комиссией по поступлению и выбытию активов, созданной заказчиком в целях подготовки решений о списании начисленных и неуплаченных сумм неустоек ), и оформляется внутренним распорядительным документом заказчика</a:t>
            </a:r>
          </a:p>
        </p:txBody>
      </p:sp>
      <p:sp>
        <p:nvSpPr>
          <p:cNvPr id="3" name="Стрелка вниз 2"/>
          <p:cNvSpPr/>
          <p:nvPr/>
        </p:nvSpPr>
        <p:spPr>
          <a:xfrm>
            <a:off x="6588224" y="4077072"/>
            <a:ext cx="263223" cy="288032"/>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403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2804" y="188640"/>
            <a:ext cx="863171" cy="632993"/>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251520" y="1124744"/>
            <a:ext cx="8725740" cy="5601533"/>
          </a:xfrm>
          <a:prstGeom prst="rect">
            <a:avLst/>
          </a:prstGeom>
        </p:spPr>
        <p:txBody>
          <a:bodyPr wrap="square">
            <a:spAutoFit/>
          </a:bodyPr>
          <a:lstStyle/>
          <a:p>
            <a:pPr marL="342900" indent="-342900" algn="just">
              <a:buFont typeface="Wingdings" panose="05000000000000000000" pitchFamily="2" charset="2"/>
              <a:buChar char="Ø"/>
            </a:pPr>
            <a:r>
              <a:rPr lang="ru-RU" sz="1600" b="1" dirty="0" smtClean="0">
                <a:solidFill>
                  <a:schemeClr val="bg1"/>
                </a:solidFill>
                <a:latin typeface="Liberation Serif" panose="02020603050405020304" pitchFamily="18" charset="0"/>
              </a:rPr>
              <a:t>Неприменение части 42.1 статьи 112 Закона о контрактной системе может </a:t>
            </a:r>
            <a:r>
              <a:rPr lang="ru-RU" sz="1600" b="1" dirty="0">
                <a:solidFill>
                  <a:schemeClr val="bg1"/>
                </a:solidFill>
                <a:latin typeface="Liberation Serif" panose="02020603050405020304" pitchFamily="18" charset="0"/>
              </a:rPr>
              <a:t>быть истолковано как неосновательное обогащение лица, понесшего </a:t>
            </a:r>
            <a:r>
              <a:rPr lang="ru-RU" sz="1600" b="1" dirty="0" smtClean="0">
                <a:solidFill>
                  <a:schemeClr val="bg1"/>
                </a:solidFill>
                <a:latin typeface="Liberation Serif" panose="02020603050405020304" pitchFamily="18" charset="0"/>
              </a:rPr>
              <a:t>убытки</a:t>
            </a:r>
            <a:r>
              <a:rPr lang="ru-RU" sz="1600" b="1" dirty="0">
                <a:solidFill>
                  <a:schemeClr val="bg1"/>
                </a:solidFill>
                <a:latin typeface="Liberation Serif" panose="02020603050405020304" pitchFamily="18" charset="0"/>
              </a:rPr>
              <a:t> </a:t>
            </a:r>
            <a:r>
              <a:rPr lang="ru-RU" sz="1600" b="1" dirty="0" smtClean="0">
                <a:solidFill>
                  <a:schemeClr val="bg1"/>
                </a:solidFill>
                <a:latin typeface="Liberation Serif" panose="02020603050405020304" pitchFamily="18" charset="0"/>
              </a:rPr>
              <a:t>(Письмо </a:t>
            </a:r>
            <a:r>
              <a:rPr lang="ru-RU" sz="1600" b="1" dirty="0">
                <a:solidFill>
                  <a:schemeClr val="bg1"/>
                </a:solidFill>
                <a:latin typeface="Liberation Serif" panose="02020603050405020304" pitchFamily="18" charset="0"/>
              </a:rPr>
              <a:t>Минфина России от 19.06.2020 </a:t>
            </a:r>
            <a:r>
              <a:rPr lang="ru-RU" sz="1600" b="1" dirty="0" smtClean="0">
                <a:solidFill>
                  <a:schemeClr val="bg1"/>
                </a:solidFill>
                <a:latin typeface="Liberation Serif" panose="02020603050405020304" pitchFamily="18" charset="0"/>
              </a:rPr>
              <a:t>№ </a:t>
            </a:r>
            <a:r>
              <a:rPr lang="ru-RU" sz="1600" b="1" dirty="0">
                <a:solidFill>
                  <a:schemeClr val="bg1"/>
                </a:solidFill>
                <a:latin typeface="Liberation Serif" panose="02020603050405020304" pitchFamily="18" charset="0"/>
              </a:rPr>
              <a:t>24-03-08/53032</a:t>
            </a:r>
            <a:r>
              <a:rPr lang="ru-RU" sz="1600" b="1" dirty="0" smtClean="0">
                <a:solidFill>
                  <a:schemeClr val="bg1"/>
                </a:solidFill>
                <a:latin typeface="Liberation Serif" panose="02020603050405020304" pitchFamily="18" charset="0"/>
              </a:rPr>
              <a:t>).</a:t>
            </a:r>
          </a:p>
          <a:p>
            <a:pPr marL="342900" indent="-342900" algn="just">
              <a:buFont typeface="Wingdings" panose="05000000000000000000" pitchFamily="2" charset="2"/>
              <a:buChar char="Ø"/>
            </a:pPr>
            <a:endParaRPr lang="ru-RU" sz="2000" b="1" dirty="0">
              <a:solidFill>
                <a:schemeClr val="bg1"/>
              </a:solidFill>
              <a:latin typeface="Liberation Serif" panose="02020603050405020304" pitchFamily="18" charset="0"/>
            </a:endParaRPr>
          </a:p>
          <a:p>
            <a:pPr marL="342900" indent="-342900" algn="just">
              <a:buFont typeface="Wingdings" panose="05000000000000000000" pitchFamily="2" charset="2"/>
              <a:buChar char="Ø"/>
            </a:pPr>
            <a:r>
              <a:rPr lang="ru-RU" sz="1600" b="1" dirty="0">
                <a:solidFill>
                  <a:schemeClr val="bg1"/>
                </a:solidFill>
                <a:latin typeface="Liberation Serif" panose="02020603050405020304" pitchFamily="18" charset="0"/>
              </a:rPr>
              <a:t>Наличие спора относительно начисленной неустойки не может трактоваться как условие, препятствующее списанию, поскольку данная антикризисная мера установлена специально для защиты поставщиков (подрядчиков, исполнителей) по государственным контрактам </a:t>
            </a:r>
            <a:r>
              <a:rPr lang="ru-RU" sz="1600" b="1" dirty="0" smtClean="0">
                <a:solidFill>
                  <a:schemeClr val="bg1"/>
                </a:solidFill>
                <a:latin typeface="Liberation Serif" panose="02020603050405020304" pitchFamily="18" charset="0"/>
              </a:rPr>
              <a:t>(определения ВС РФ от 31.07.2018 № 305-ЭС18-5984 по делу № А40-167219/2017, от 14.08.2018 № 305-ЭС18-5712 по делу № А40-179525/2017, от 30.10.2018 № 305-ЭС18-10724 по делу № А41-83159/2017, №</a:t>
            </a:r>
            <a:r>
              <a:rPr lang="en-US" sz="1600" b="1" dirty="0" smtClean="0">
                <a:solidFill>
                  <a:schemeClr val="bg1"/>
                </a:solidFill>
                <a:latin typeface="Liberation Serif" panose="02020603050405020304" pitchFamily="18" charset="0"/>
              </a:rPr>
              <a:t> </a:t>
            </a:r>
            <a:r>
              <a:rPr lang="ru-RU" sz="1600" b="1" dirty="0" smtClean="0">
                <a:solidFill>
                  <a:schemeClr val="bg1"/>
                </a:solidFill>
                <a:latin typeface="Liberation Serif" panose="02020603050405020304" pitchFamily="18" charset="0"/>
              </a:rPr>
              <a:t>А40-240849/2019).</a:t>
            </a:r>
            <a:endParaRPr lang="ru-RU" sz="1600" b="1" dirty="0">
              <a:solidFill>
                <a:schemeClr val="bg1"/>
              </a:solidFill>
              <a:latin typeface="Liberation Serif" panose="02020603050405020304" pitchFamily="18" charset="0"/>
            </a:endParaRPr>
          </a:p>
          <a:p>
            <a:pPr marL="342900" indent="-342900" algn="just">
              <a:buFont typeface="Wingdings" panose="05000000000000000000" pitchFamily="2" charset="2"/>
              <a:buChar char="Ø"/>
            </a:pPr>
            <a:endParaRPr lang="ru-RU" sz="2000" b="1" dirty="0" smtClean="0">
              <a:solidFill>
                <a:schemeClr val="bg1"/>
              </a:solidFill>
              <a:latin typeface="Liberation Serif" panose="02020603050405020304" pitchFamily="18" charset="0"/>
            </a:endParaRPr>
          </a:p>
          <a:p>
            <a:pPr marL="342900" indent="-342900" algn="just">
              <a:buFont typeface="Wingdings" panose="05000000000000000000" pitchFamily="2" charset="2"/>
              <a:buChar char="Ø"/>
            </a:pPr>
            <a:r>
              <a:rPr lang="ru-RU" sz="1600" b="1" dirty="0">
                <a:solidFill>
                  <a:schemeClr val="bg1"/>
                </a:solidFill>
                <a:latin typeface="Liberation Serif" panose="02020603050405020304" pitchFamily="18" charset="0"/>
              </a:rPr>
              <a:t>Признание распространения новой </a:t>
            </a:r>
            <a:r>
              <a:rPr lang="ru-RU" sz="1600" b="1" dirty="0" err="1">
                <a:solidFill>
                  <a:schemeClr val="bg1"/>
                </a:solidFill>
                <a:latin typeface="Liberation Serif" panose="02020603050405020304" pitchFamily="18" charset="0"/>
              </a:rPr>
              <a:t>коронавирусной</a:t>
            </a:r>
            <a:r>
              <a:rPr lang="ru-RU" sz="1600" b="1" dirty="0">
                <a:solidFill>
                  <a:schemeClr val="bg1"/>
                </a:solidFill>
                <a:latin typeface="Liberation Serif" panose="02020603050405020304" pitchFamily="18" charset="0"/>
              </a:rPr>
              <a:t> инфекции обстоятельством непреодолимой силы не может быть универсальным для всех категорий должников, независимо от типа их деятельности, условий ее осуществления, в том числе региона, в котором действует организация, в силу чего существование обстоятельств непреодолимой силы должно быть установлено с учетом обстоятельств конкретного дела (в том числе срока исполнения обязательства, характера неисполненного обязательства, разумности и добросовестности действий должника и т.д.).</a:t>
            </a:r>
          </a:p>
          <a:p>
            <a:pPr marL="342900" indent="-342900" algn="just">
              <a:buFont typeface="Wingdings" panose="05000000000000000000" pitchFamily="2" charset="2"/>
              <a:buChar char="Ø"/>
            </a:pPr>
            <a:endParaRPr lang="ru-RU" sz="2000" b="1" dirty="0">
              <a:solidFill>
                <a:schemeClr val="bg1"/>
              </a:solidFill>
              <a:latin typeface="Liberation Serif" panose="02020603050405020304" pitchFamily="18" charset="0"/>
            </a:endParaRPr>
          </a:p>
          <a:p>
            <a:pPr algn="just"/>
            <a:endParaRPr lang="ru-RU" sz="2400" b="1" dirty="0">
              <a:solidFill>
                <a:schemeClr val="bg1"/>
              </a:solidFill>
              <a:latin typeface="Liberation Serif" panose="02020603050405020304" pitchFamily="18" charset="0"/>
            </a:endParaRPr>
          </a:p>
          <a:p>
            <a:pPr algn="just"/>
            <a:endParaRPr lang="ru-RU" b="1" dirty="0">
              <a:solidFill>
                <a:srgbClr val="002060"/>
              </a:solidFill>
              <a:latin typeface="Liberation Serif" panose="02020603050405020304" pitchFamily="18" charset="0"/>
              <a:ea typeface="Liberation Serif" panose="02020603050405020304" pitchFamily="18" charset="0"/>
              <a:cs typeface="Liberation Serif" panose="02020603050405020304" pitchFamily="18" charset="0"/>
            </a:endParaRPr>
          </a:p>
        </p:txBody>
      </p:sp>
    </p:spTree>
    <p:extLst>
      <p:ext uri="{BB962C8B-B14F-4D97-AF65-F5344CB8AC3E}">
        <p14:creationId xmlns:p14="http://schemas.microsoft.com/office/powerpoint/2010/main" val="4002356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79512" y="1844824"/>
            <a:ext cx="8784976" cy="3600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2000" dirty="0" smtClean="0">
                <a:solidFill>
                  <a:schemeClr val="tx1"/>
                </a:solidFill>
                <a:latin typeface="Arial" panose="020B0604020202020204" pitchFamily="34" charset="0"/>
                <a:cs typeface="Arial" panose="020B0604020202020204" pitchFamily="34" charset="0"/>
              </a:rPr>
              <a:t>	</a:t>
            </a:r>
            <a:endParaRPr lang="ru-RU" sz="2000" dirty="0">
              <a:solidFill>
                <a:schemeClr val="tx1"/>
              </a:solidFill>
              <a:latin typeface="Arial" panose="020B0604020202020204" pitchFamily="34" charset="0"/>
              <a:cs typeface="Arial" panose="020B0604020202020204" pitchFamily="34" charset="0"/>
            </a:endParaRPr>
          </a:p>
        </p:txBody>
      </p:sp>
      <p:sp>
        <p:nvSpPr>
          <p:cNvPr id="2" name="Прямоугольник 1"/>
          <p:cNvSpPr/>
          <p:nvPr/>
        </p:nvSpPr>
        <p:spPr>
          <a:xfrm>
            <a:off x="179512" y="2420888"/>
            <a:ext cx="8784976"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solidFill>
                  <a:schemeClr val="bg1">
                    <a:lumMod val="95000"/>
                    <a:lumOff val="5000"/>
                  </a:schemeClr>
                </a:solidFill>
                <a:effectLst>
                  <a:outerShdw blurRad="38100" dist="38100" dir="2700000" algn="tl">
                    <a:srgbClr val="000000">
                      <a:alpha val="43137"/>
                    </a:srgbClr>
                  </a:outerShdw>
                </a:effectLst>
                <a:latin typeface="Liberation Serif" panose="02020603050405020304" pitchFamily="18" charset="0"/>
                <a:ea typeface="Liberation Serif" panose="02020603050405020304" pitchFamily="18" charset="0"/>
                <a:cs typeface="Liberation Serif" panose="02020603050405020304" pitchFamily="18" charset="0"/>
              </a:rPr>
              <a:t>Спасибо за внимание</a:t>
            </a:r>
            <a:endParaRPr lang="ru-RU" sz="5400" b="1" cap="none" spc="50" dirty="0">
              <a:ln w="11430"/>
              <a:solidFill>
                <a:schemeClr val="bg1">
                  <a:lumMod val="95000"/>
                  <a:lumOff val="5000"/>
                </a:schemeClr>
              </a:solidFill>
              <a:effectLst>
                <a:outerShdw blurRad="38100" dist="38100" dir="2700000" algn="tl">
                  <a:srgbClr val="000000">
                    <a:alpha val="43137"/>
                  </a:srgbClr>
                </a:outerShdw>
              </a:effectLst>
              <a:latin typeface="Liberation Serif" panose="02020603050405020304" pitchFamily="18" charset="0"/>
              <a:ea typeface="Liberation Serif" panose="02020603050405020304" pitchFamily="18" charset="0"/>
              <a:cs typeface="Liberation Serif" panose="02020603050405020304" pitchFamily="18" charset="0"/>
            </a:endParaRPr>
          </a:p>
        </p:txBody>
      </p:sp>
    </p:spTree>
    <p:extLst>
      <p:ext uri="{BB962C8B-B14F-4D97-AF65-F5344CB8AC3E}">
        <p14:creationId xmlns:p14="http://schemas.microsoft.com/office/powerpoint/2010/main" val="3317201246"/>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33472"/>
            <a:ext cx="650006" cy="47667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Таблица 5"/>
          <p:cNvGraphicFramePr>
            <a:graphicFrameLocks noGrp="1"/>
          </p:cNvGraphicFramePr>
          <p:nvPr>
            <p:extLst>
              <p:ext uri="{D42A27DB-BD31-4B8C-83A1-F6EECF244321}">
                <p14:modId xmlns:p14="http://schemas.microsoft.com/office/powerpoint/2010/main" val="2546389900"/>
              </p:ext>
            </p:extLst>
          </p:nvPr>
        </p:nvGraphicFramePr>
        <p:xfrm>
          <a:off x="215516" y="616580"/>
          <a:ext cx="8784976" cy="5419960"/>
        </p:xfrm>
        <a:graphic>
          <a:graphicData uri="http://schemas.openxmlformats.org/drawingml/2006/table">
            <a:tbl>
              <a:tblPr firstRow="1" bandRow="1">
                <a:tableStyleId>{C4B1156A-380E-4F78-BDF5-A606A8083BF9}</a:tableStyleId>
              </a:tblPr>
              <a:tblGrid>
                <a:gridCol w="1550290"/>
                <a:gridCol w="3310250"/>
                <a:gridCol w="3924436"/>
              </a:tblGrid>
              <a:tr h="482200">
                <a:tc>
                  <a:txBody>
                    <a:bodyPr/>
                    <a:lstStyle/>
                    <a:p>
                      <a:pPr algn="ctr"/>
                      <a:r>
                        <a:rPr lang="ru-RU" b="0" dirty="0" smtClean="0">
                          <a:ln>
                            <a:solidFill>
                              <a:schemeClr val="bg1"/>
                            </a:solidFill>
                          </a:ln>
                          <a:latin typeface="Liberation Serif" panose="02020603050405020304" pitchFamily="18" charset="0"/>
                        </a:rPr>
                        <a:t>Субъект</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Нарушение</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Ответственность</a:t>
                      </a:r>
                      <a:endParaRPr lang="ru-RU" b="0" dirty="0">
                        <a:ln>
                          <a:solidFill>
                            <a:schemeClr val="bg1"/>
                          </a:solidFill>
                        </a:ln>
                        <a:solidFill>
                          <a:schemeClr val="bg1"/>
                        </a:solidFill>
                        <a:latin typeface="Liberation Serif" panose="02020603050405020304" pitchFamily="18" charset="0"/>
                      </a:endParaRPr>
                    </a:p>
                  </a:txBody>
                  <a:tcPr/>
                </a:tc>
              </a:tr>
              <a:tr h="2330220">
                <a:tc rowSpan="2">
                  <a:txBody>
                    <a:bodyPr/>
                    <a:lstStyle/>
                    <a:p>
                      <a:pPr algn="ctr"/>
                      <a:r>
                        <a:rPr lang="ru-RU" sz="2400" b="1" dirty="0" smtClean="0">
                          <a:ln>
                            <a:solidFill>
                              <a:schemeClr val="bg1"/>
                            </a:solidFill>
                          </a:ln>
                          <a:solidFill>
                            <a:schemeClr val="bg1"/>
                          </a:solidFill>
                          <a:latin typeface="Liberation Serif" panose="02020603050405020304" pitchFamily="18" charset="0"/>
                        </a:rPr>
                        <a:t>Заказчик</a:t>
                      </a:r>
                      <a:endParaRPr lang="ru-RU" sz="2400" b="1" dirty="0">
                        <a:ln>
                          <a:solidFill>
                            <a:schemeClr val="bg1"/>
                          </a:solidFill>
                        </a:ln>
                        <a:solidFill>
                          <a:schemeClr val="bg1"/>
                        </a:solidFill>
                        <a:latin typeface="Liberation Serif" panose="02020603050405020304" pitchFamily="18" charset="0"/>
                      </a:endParaRPr>
                    </a:p>
                  </a:txBody>
                  <a:tcPr/>
                </a:tc>
                <a:tc>
                  <a:txBody>
                    <a:bodyPr/>
                    <a:lstStyle/>
                    <a:p>
                      <a:pPr algn="ctr"/>
                      <a:r>
                        <a:rPr lang="ru-RU" dirty="0" smtClean="0">
                          <a:ln>
                            <a:solidFill>
                              <a:schemeClr val="bg1"/>
                            </a:solidFill>
                          </a:ln>
                          <a:solidFill>
                            <a:schemeClr val="bg1"/>
                          </a:solidFill>
                          <a:latin typeface="Liberation Serif" panose="02020603050405020304" pitchFamily="18" charset="0"/>
                        </a:rPr>
                        <a:t>Ненадлежащее исполнение обязательств, предусмотренных контрактом, за исключением просрочки исполнения обязательств, предусмотренных контрактом</a:t>
                      </a:r>
                    </a:p>
                    <a:p>
                      <a:pPr algn="ctr"/>
                      <a:endParaRPr lang="ru-RU" sz="1200" b="0" dirty="0" smtClean="0">
                        <a:ln>
                          <a:solidFill>
                            <a:schemeClr val="bg1"/>
                          </a:solidFill>
                        </a:ln>
                        <a:solidFill>
                          <a:schemeClr val="bg1"/>
                        </a:solidFill>
                        <a:latin typeface="Liberation Serif" panose="02020603050405020304" pitchFamily="18" charset="0"/>
                      </a:endParaRPr>
                    </a:p>
                    <a:p>
                      <a:pPr algn="ctr"/>
                      <a:r>
                        <a:rPr lang="ru-RU" sz="1200" b="0" dirty="0" smtClean="0">
                          <a:ln>
                            <a:solidFill>
                              <a:schemeClr val="bg1"/>
                            </a:solidFill>
                          </a:ln>
                          <a:solidFill>
                            <a:schemeClr val="bg1"/>
                          </a:solidFill>
                          <a:latin typeface="Liberation Serif" panose="02020603050405020304" pitchFamily="18" charset="0"/>
                        </a:rPr>
                        <a:t>(ч. 5 ст. 34 Федерального закона от 05.04.2013 № 44-ФЗ)</a:t>
                      </a:r>
                    </a:p>
                  </a:txBody>
                  <a:tcPr/>
                </a:tc>
                <a:tc>
                  <a:txBody>
                    <a:bodyPr/>
                    <a:lstStyle/>
                    <a:p>
                      <a:pPr algn="ctr"/>
                      <a:r>
                        <a:rPr lang="ru-RU" b="1" dirty="0" smtClean="0">
                          <a:ln>
                            <a:solidFill>
                              <a:schemeClr val="bg1"/>
                            </a:solidFill>
                          </a:ln>
                          <a:solidFill>
                            <a:schemeClr val="bg1"/>
                          </a:solidFill>
                          <a:latin typeface="Liberation Serif" panose="02020603050405020304" pitchFamily="18" charset="0"/>
                        </a:rPr>
                        <a:t>Штраф</a:t>
                      </a:r>
                      <a:r>
                        <a:rPr lang="ru-RU" dirty="0" smtClean="0">
                          <a:ln>
                            <a:solidFill>
                              <a:schemeClr val="bg1"/>
                            </a:solidFill>
                          </a:ln>
                          <a:solidFill>
                            <a:schemeClr val="bg1"/>
                          </a:solidFill>
                          <a:latin typeface="Liberation Serif" panose="02020603050405020304" pitchFamily="18" charset="0"/>
                        </a:rPr>
                        <a:t> за каждый факт неисполнения обязательств по контракту. </a:t>
                      </a:r>
                    </a:p>
                    <a:p>
                      <a:pPr algn="ctr"/>
                      <a:endParaRPr lang="ru-RU" sz="1400" dirty="0" smtClean="0">
                        <a:ln>
                          <a:solidFill>
                            <a:schemeClr val="bg1"/>
                          </a:solidFill>
                        </a:ln>
                        <a:solidFill>
                          <a:schemeClr val="bg1"/>
                        </a:solidFill>
                        <a:latin typeface="Liberation Serif" panose="02020603050405020304" pitchFamily="18" charset="0"/>
                      </a:endParaRPr>
                    </a:p>
                    <a:p>
                      <a:pPr algn="ctr"/>
                      <a:r>
                        <a:rPr lang="ru-RU" sz="1400" dirty="0" smtClean="0">
                          <a:ln>
                            <a:solidFill>
                              <a:schemeClr val="bg1"/>
                            </a:solidFill>
                          </a:ln>
                          <a:solidFill>
                            <a:schemeClr val="bg1"/>
                          </a:solidFill>
                          <a:latin typeface="Liberation Serif" panose="02020603050405020304" pitchFamily="18" charset="0"/>
                        </a:rPr>
                        <a:t>Размер штрафа устанавливается контрактом в порядке, установленном Постановлением Правительства РФ </a:t>
                      </a:r>
                    </a:p>
                    <a:p>
                      <a:pPr algn="ctr"/>
                      <a:r>
                        <a:rPr lang="ru-RU" sz="1400" dirty="0" smtClean="0">
                          <a:ln>
                            <a:solidFill>
                              <a:schemeClr val="bg1"/>
                            </a:solidFill>
                          </a:ln>
                          <a:solidFill>
                            <a:schemeClr val="bg1"/>
                          </a:solidFill>
                          <a:latin typeface="Liberation Serif" panose="02020603050405020304" pitchFamily="18" charset="0"/>
                        </a:rPr>
                        <a:t>от 30.08.2017 № 1042. </a:t>
                      </a:r>
                    </a:p>
                    <a:p>
                      <a:pPr algn="ctr"/>
                      <a:r>
                        <a:rPr lang="ru-RU" sz="1400" dirty="0" smtClean="0">
                          <a:ln>
                            <a:solidFill>
                              <a:schemeClr val="bg1"/>
                            </a:solidFill>
                          </a:ln>
                          <a:solidFill>
                            <a:schemeClr val="bg1"/>
                          </a:solidFill>
                          <a:latin typeface="Liberation Serif" panose="02020603050405020304" pitchFamily="18" charset="0"/>
                        </a:rPr>
                        <a:t>Исключение: отраслевое законодательство</a:t>
                      </a:r>
                    </a:p>
                    <a:p>
                      <a:pPr algn="ctr"/>
                      <a:endParaRPr lang="ru-RU" sz="1400" dirty="0" smtClean="0">
                        <a:ln>
                          <a:solidFill>
                            <a:schemeClr val="bg1"/>
                          </a:solidFill>
                        </a:ln>
                        <a:solidFill>
                          <a:schemeClr val="bg1"/>
                        </a:solidFill>
                        <a:latin typeface="Liberation Serif" panose="02020603050405020304" pitchFamily="18" charset="0"/>
                      </a:endParaRPr>
                    </a:p>
                  </a:txBody>
                  <a:tcPr/>
                </a:tc>
              </a:tr>
              <a:tr h="2180069">
                <a:tc vMerge="1">
                  <a:txBody>
                    <a:bodyPr/>
                    <a:lstStyle/>
                    <a:p>
                      <a:pPr algn="ctr"/>
                      <a:endParaRPr lang="ru-RU" dirty="0">
                        <a:ln>
                          <a:solidFill>
                            <a:schemeClr val="bg1"/>
                          </a:solidFill>
                        </a:ln>
                        <a:solidFill>
                          <a:schemeClr val="bg1"/>
                        </a:solidFill>
                        <a:latin typeface="Liberation Serif" panose="02020603050405020304" pitchFamily="18" charset="0"/>
                      </a:endParaRPr>
                    </a:p>
                  </a:txBody>
                  <a:tcPr/>
                </a:tc>
                <a:tc gridSpan="2">
                  <a:txBody>
                    <a:bodyPr/>
                    <a:lstStyle/>
                    <a:p>
                      <a:pPr algn="just"/>
                      <a:r>
                        <a:rPr lang="ru-RU" sz="1600" b="0" dirty="0" smtClean="0">
                          <a:ln>
                            <a:solidFill>
                              <a:schemeClr val="bg1"/>
                            </a:solidFill>
                          </a:ln>
                          <a:solidFill>
                            <a:schemeClr val="bg1"/>
                          </a:solidFill>
                          <a:latin typeface="Liberation Serif" panose="02020603050405020304" pitchFamily="18" charset="0"/>
                        </a:rPr>
                        <a:t>Пример: Цена контракта составляет 80 000 000 руб. </a:t>
                      </a:r>
                    </a:p>
                    <a:p>
                      <a:pPr algn="just"/>
                      <a:endParaRPr lang="ru-RU" sz="1600" b="0" dirty="0" smtClean="0">
                        <a:ln>
                          <a:solidFill>
                            <a:schemeClr val="bg1"/>
                          </a:solidFill>
                        </a:ln>
                        <a:solidFill>
                          <a:schemeClr val="bg1"/>
                        </a:solidFill>
                        <a:latin typeface="Liberation Serif" panose="02020603050405020304" pitchFamily="18" charset="0"/>
                      </a:endParaRPr>
                    </a:p>
                    <a:p>
                      <a:pPr algn="just"/>
                      <a:r>
                        <a:rPr lang="ru-RU" sz="1600" b="0" dirty="0" smtClean="0">
                          <a:ln>
                            <a:solidFill>
                              <a:schemeClr val="bg1"/>
                            </a:solidFill>
                          </a:ln>
                          <a:solidFill>
                            <a:schemeClr val="bg1"/>
                          </a:solidFill>
                          <a:latin typeface="Liberation Serif" panose="02020603050405020304" pitchFamily="18" charset="0"/>
                        </a:rPr>
                        <a:t>Заказчик в нарушение условий контракта</a:t>
                      </a:r>
                      <a:r>
                        <a:rPr lang="ru-RU" sz="1600" b="0" baseline="0" dirty="0" smtClean="0">
                          <a:ln>
                            <a:solidFill>
                              <a:schemeClr val="bg1"/>
                            </a:solidFill>
                          </a:ln>
                          <a:solidFill>
                            <a:schemeClr val="bg1"/>
                          </a:solidFill>
                          <a:latin typeface="Liberation Serif" panose="02020603050405020304" pitchFamily="18" charset="0"/>
                        </a:rPr>
                        <a:t> не представил в течение 5 рабочих дней Подрядчику исходные данные, необходимые для составления технической документации. </a:t>
                      </a:r>
                    </a:p>
                    <a:p>
                      <a:pPr algn="just"/>
                      <a:endParaRPr lang="ru-RU" sz="1600" b="0" baseline="0" dirty="0" smtClean="0">
                        <a:ln>
                          <a:solidFill>
                            <a:schemeClr val="bg1"/>
                          </a:solidFill>
                        </a:ln>
                        <a:solidFill>
                          <a:schemeClr val="bg1"/>
                        </a:solidFill>
                        <a:latin typeface="Liberation Serif" panose="02020603050405020304" pitchFamily="18" charset="0"/>
                      </a:endParaRPr>
                    </a:p>
                    <a:p>
                      <a:pPr algn="just"/>
                      <a:r>
                        <a:rPr lang="ru-RU" sz="1600" b="0" baseline="0" dirty="0" smtClean="0">
                          <a:ln>
                            <a:solidFill>
                              <a:schemeClr val="bg1"/>
                            </a:solidFill>
                          </a:ln>
                          <a:solidFill>
                            <a:schemeClr val="bg1"/>
                          </a:solidFill>
                          <a:latin typeface="Liberation Serif" panose="02020603050405020304" pitchFamily="18" charset="0"/>
                        </a:rPr>
                        <a:t>В соответствии с пунктом 9 Правил определения размера штрафа, начисляемого…., утвержденных Постановлением Правительства РФ </a:t>
                      </a:r>
                      <a:br>
                        <a:rPr lang="ru-RU" sz="1600" b="0" baseline="0" dirty="0" smtClean="0">
                          <a:ln>
                            <a:solidFill>
                              <a:schemeClr val="bg1"/>
                            </a:solidFill>
                          </a:ln>
                          <a:solidFill>
                            <a:schemeClr val="bg1"/>
                          </a:solidFill>
                          <a:latin typeface="Liberation Serif" panose="02020603050405020304" pitchFamily="18" charset="0"/>
                        </a:rPr>
                      </a:br>
                      <a:r>
                        <a:rPr lang="ru-RU" sz="1600" b="0" baseline="0" dirty="0" smtClean="0">
                          <a:ln>
                            <a:solidFill>
                              <a:schemeClr val="bg1"/>
                            </a:solidFill>
                          </a:ln>
                          <a:solidFill>
                            <a:schemeClr val="bg1"/>
                          </a:solidFill>
                          <a:latin typeface="Liberation Serif" panose="02020603050405020304" pitchFamily="18" charset="0"/>
                        </a:rPr>
                        <a:t>от 30.08.2017 № 1042 штраф составил 10 000 руб.</a:t>
                      </a:r>
                    </a:p>
                    <a:p>
                      <a:pPr algn="just"/>
                      <a:r>
                        <a:rPr lang="ru-RU" sz="1600" b="0" dirty="0" smtClean="0">
                          <a:ln>
                            <a:solidFill>
                              <a:schemeClr val="bg1"/>
                            </a:solidFill>
                          </a:ln>
                          <a:solidFill>
                            <a:schemeClr val="bg1"/>
                          </a:solidFill>
                          <a:latin typeface="Liberation Serif" panose="02020603050405020304" pitchFamily="18" charset="0"/>
                        </a:rPr>
                        <a:t> </a:t>
                      </a:r>
                      <a:endParaRPr lang="ru-RU" sz="1600" b="0" dirty="0">
                        <a:ln>
                          <a:solidFill>
                            <a:schemeClr val="bg1"/>
                          </a:solidFill>
                        </a:ln>
                        <a:solidFill>
                          <a:schemeClr val="bg1"/>
                        </a:solidFill>
                        <a:latin typeface="Liberation Serif" panose="02020603050405020304" pitchFamily="18" charset="0"/>
                      </a:endParaRPr>
                    </a:p>
                  </a:txBody>
                  <a:tcPr/>
                </a:tc>
                <a:tc hMerge="1">
                  <a:txBody>
                    <a:bodyPr/>
                    <a:lstStyle/>
                    <a:p>
                      <a:pPr algn="ctr"/>
                      <a:endParaRPr lang="ru-RU" sz="1200" dirty="0">
                        <a:ln>
                          <a:solidFill>
                            <a:schemeClr val="bg1"/>
                          </a:solidFill>
                        </a:ln>
                        <a:solidFill>
                          <a:schemeClr val="bg1"/>
                        </a:solidFill>
                        <a:latin typeface="Liberation Serif" panose="02020603050405020304" pitchFamily="18" charset="0"/>
                      </a:endParaRPr>
                    </a:p>
                  </a:txBody>
                  <a:tcPr/>
                </a:tc>
              </a:tr>
            </a:tbl>
          </a:graphicData>
        </a:graphic>
      </p:graphicFrame>
    </p:spTree>
    <p:extLst>
      <p:ext uri="{BB962C8B-B14F-4D97-AF65-F5344CB8AC3E}">
        <p14:creationId xmlns:p14="http://schemas.microsoft.com/office/powerpoint/2010/main" val="1582288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699263872"/>
              </p:ext>
            </p:extLst>
          </p:nvPr>
        </p:nvGraphicFramePr>
        <p:xfrm>
          <a:off x="179512" y="116633"/>
          <a:ext cx="8784976" cy="6613284"/>
        </p:xfrm>
        <a:graphic>
          <a:graphicData uri="http://schemas.openxmlformats.org/drawingml/2006/table">
            <a:tbl>
              <a:tblPr firstRow="1" bandRow="1">
                <a:tableStyleId>{C4B1156A-380E-4F78-BDF5-A606A8083BF9}</a:tableStyleId>
              </a:tblPr>
              <a:tblGrid>
                <a:gridCol w="1550290"/>
                <a:gridCol w="2986214"/>
                <a:gridCol w="4248472"/>
              </a:tblGrid>
              <a:tr h="353428">
                <a:tc>
                  <a:txBody>
                    <a:bodyPr/>
                    <a:lstStyle/>
                    <a:p>
                      <a:pPr algn="ctr"/>
                      <a:r>
                        <a:rPr lang="ru-RU" b="0" dirty="0" smtClean="0">
                          <a:ln>
                            <a:solidFill>
                              <a:schemeClr val="bg1"/>
                            </a:solidFill>
                          </a:ln>
                          <a:latin typeface="Liberation Serif" panose="02020603050405020304" pitchFamily="18" charset="0"/>
                        </a:rPr>
                        <a:t>Субъект</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Нарушение</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Ответственность</a:t>
                      </a:r>
                      <a:endParaRPr lang="ru-RU" b="0" dirty="0">
                        <a:ln>
                          <a:solidFill>
                            <a:schemeClr val="bg1"/>
                          </a:solidFill>
                        </a:ln>
                        <a:solidFill>
                          <a:schemeClr val="bg1"/>
                        </a:solidFill>
                        <a:latin typeface="Liberation Serif" panose="02020603050405020304" pitchFamily="18" charset="0"/>
                      </a:endParaRPr>
                    </a:p>
                  </a:txBody>
                  <a:tcPr/>
                </a:tc>
              </a:tr>
              <a:tr h="3445926">
                <a:tc rowSpan="2">
                  <a:txBody>
                    <a:bodyPr/>
                    <a:lstStyle/>
                    <a:p>
                      <a:pPr algn="ctr"/>
                      <a:r>
                        <a:rPr lang="ru-RU" sz="2400" b="1" dirty="0" smtClean="0">
                          <a:ln>
                            <a:solidFill>
                              <a:schemeClr val="bg1"/>
                            </a:solidFill>
                          </a:ln>
                          <a:solidFill>
                            <a:schemeClr val="bg1"/>
                          </a:solidFill>
                          <a:latin typeface="Liberation Serif" panose="02020603050405020304" pitchFamily="18" charset="0"/>
                        </a:rPr>
                        <a:t>Заказчик</a:t>
                      </a:r>
                      <a:endParaRPr lang="ru-RU" sz="2400" b="1" dirty="0">
                        <a:ln>
                          <a:solidFill>
                            <a:schemeClr val="bg1"/>
                          </a:solidFill>
                        </a:ln>
                        <a:solidFill>
                          <a:schemeClr val="bg1"/>
                        </a:solidFill>
                        <a:latin typeface="Liberation Serif" panose="02020603050405020304" pitchFamily="18" charset="0"/>
                      </a:endParaRPr>
                    </a:p>
                  </a:txBody>
                  <a:tcPr/>
                </a:tc>
                <a:tc>
                  <a:txBody>
                    <a:bodyPr/>
                    <a:lstStyle/>
                    <a:p>
                      <a:pPr algn="ctr"/>
                      <a:r>
                        <a:rPr lang="ru-RU" sz="1800" b="0" dirty="0" smtClean="0">
                          <a:ln>
                            <a:solidFill>
                              <a:schemeClr val="bg1"/>
                            </a:solidFill>
                          </a:ln>
                          <a:solidFill>
                            <a:schemeClr val="bg1"/>
                          </a:solidFill>
                          <a:latin typeface="Liberation Serif" panose="02020603050405020304" pitchFamily="18" charset="0"/>
                        </a:rPr>
                        <a:t>Просрочка исполнения обязательства, предусмотренного контрактом</a:t>
                      </a:r>
                    </a:p>
                    <a:p>
                      <a:pPr algn="ctr"/>
                      <a:endParaRPr lang="ru-RU" sz="1800" b="0" dirty="0" smtClean="0">
                        <a:ln>
                          <a:solidFill>
                            <a:schemeClr val="bg1"/>
                          </a:solidFill>
                        </a:ln>
                        <a:solidFill>
                          <a:schemeClr val="bg1"/>
                        </a:solidFill>
                        <a:latin typeface="Liberation Serif" panose="02020603050405020304" pitchFamily="18" charset="0"/>
                      </a:endParaRPr>
                    </a:p>
                    <a:p>
                      <a:pPr algn="ctr"/>
                      <a:r>
                        <a:rPr lang="ru-RU" sz="1200" b="0" dirty="0" smtClean="0">
                          <a:ln>
                            <a:solidFill>
                              <a:schemeClr val="bg1"/>
                            </a:solidFill>
                          </a:ln>
                          <a:solidFill>
                            <a:schemeClr val="bg1"/>
                          </a:solidFill>
                          <a:latin typeface="Liberation Serif" panose="02020603050405020304" pitchFamily="18" charset="0"/>
                        </a:rPr>
                        <a:t>(ч. 5 ст. 34 Федерального закона </a:t>
                      </a:r>
                    </a:p>
                    <a:p>
                      <a:pPr algn="ctr"/>
                      <a:r>
                        <a:rPr lang="ru-RU" sz="1200" b="0" dirty="0" smtClean="0">
                          <a:ln>
                            <a:solidFill>
                              <a:schemeClr val="bg1"/>
                            </a:solidFill>
                          </a:ln>
                          <a:solidFill>
                            <a:schemeClr val="bg1"/>
                          </a:solidFill>
                          <a:latin typeface="Liberation Serif" panose="02020603050405020304" pitchFamily="18" charset="0"/>
                        </a:rPr>
                        <a:t>от 05.04.2013 № 44-ФЗ)</a:t>
                      </a:r>
                    </a:p>
                    <a:p>
                      <a:pPr algn="ctr"/>
                      <a:endParaRPr lang="ru-RU" sz="1000" b="0" dirty="0" smtClean="0">
                        <a:ln>
                          <a:solidFill>
                            <a:schemeClr val="bg1"/>
                          </a:solidFill>
                        </a:ln>
                        <a:solidFill>
                          <a:schemeClr val="bg1"/>
                        </a:solidFill>
                        <a:latin typeface="Liberation Serif" panose="02020603050405020304" pitchFamily="18" charset="0"/>
                      </a:endParaRPr>
                    </a:p>
                    <a:p>
                      <a:pPr algn="ctr"/>
                      <a:endParaRPr lang="ru-RU" sz="1200" b="0" dirty="0" smtClean="0">
                        <a:ln>
                          <a:solidFill>
                            <a:schemeClr val="bg1"/>
                          </a:solidFill>
                        </a:ln>
                        <a:solidFill>
                          <a:schemeClr val="bg1"/>
                        </a:solidFill>
                        <a:latin typeface="Liberation Serif" panose="02020603050405020304" pitchFamily="18" charset="0"/>
                      </a:endParaRPr>
                    </a:p>
                  </a:txBody>
                  <a:tcPr/>
                </a:tc>
                <a:tc>
                  <a:txBody>
                    <a:bodyPr/>
                    <a:lstStyle/>
                    <a:p>
                      <a:pPr marL="0" algn="ctr" rtl="0" eaLnBrk="1" latinLnBrk="0" hangingPunct="1">
                        <a:spcBef>
                          <a:spcPts val="0"/>
                        </a:spcBef>
                        <a:spcAft>
                          <a:spcPts val="0"/>
                        </a:spcAft>
                      </a:pPr>
                      <a:r>
                        <a:rPr lang="ru-RU" sz="18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Пени.</a:t>
                      </a:r>
                    </a:p>
                    <a:p>
                      <a:pPr marL="0" algn="just" rtl="0" eaLnBrk="1" latinLnBrk="0" hangingPunct="1">
                        <a:spcBef>
                          <a:spcPts val="0"/>
                        </a:spcBef>
                        <a:spcAft>
                          <a:spcPts val="0"/>
                        </a:spcAft>
                      </a:pPr>
                      <a:r>
                        <a:rPr lang="ru-RU" sz="14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Начисляется за каждый день просрочки исполнения обязательства, предусмотренного контрактом, начиная со дня, следующего после дня истечения установленного контрактом срока исполнения обязательства. Размере пени равен 1/300 на дату уплаты пеней ключевой ставки Центрального банка РФ от не уплаченной в срок суммы </a:t>
                      </a:r>
                      <a:br>
                        <a:rPr lang="ru-RU" sz="14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br>
                      <a:r>
                        <a:rPr lang="ru-RU" sz="14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(до 25.10.2020 = 4,25%). </a:t>
                      </a:r>
                    </a:p>
                    <a:p>
                      <a:pPr marL="0" algn="just" rtl="0" eaLnBrk="1" latinLnBrk="0" hangingPunct="1">
                        <a:spcBef>
                          <a:spcPts val="0"/>
                        </a:spcBef>
                        <a:spcAft>
                          <a:spcPts val="0"/>
                        </a:spcAft>
                      </a:pPr>
                      <a:r>
                        <a:rPr lang="ru-RU" sz="14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Исключение: отраслевое законодательство, например: ст. 37 Федерального закона </a:t>
                      </a:r>
                      <a:br>
                        <a:rPr lang="ru-RU" sz="14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br>
                      <a:r>
                        <a:rPr lang="ru-RU" sz="14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от 26.03.2003 № 35-ФЗ «Об электроэнергетике», ст. 25 Федерального закона от 31.03.1999 </a:t>
                      </a:r>
                      <a:br>
                        <a:rPr lang="ru-RU" sz="14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br>
                      <a:r>
                        <a:rPr lang="ru-RU" sz="1400"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rPr>
                        <a:t>№ 69-ФЗ «О газоснабжении в Российской Федерации» (Письмо Минфина России от 08.07.2020 № 24-03-08/59268) </a:t>
                      </a:r>
                      <a:endParaRPr lang="ru-RU" sz="1600" b="1" kern="1200" dirty="0" smtClean="0">
                        <a:ln w="9525" cap="flat" cmpd="sng" algn="ctr">
                          <a:solidFill>
                            <a:srgbClr val="000000"/>
                          </a:solidFill>
                          <a:prstDash val="solid"/>
                          <a:round/>
                        </a:ln>
                        <a:solidFill>
                          <a:srgbClr val="000000"/>
                        </a:solidFill>
                        <a:effectLst/>
                        <a:latin typeface="Liberation Serif" panose="02020603050405020304" pitchFamily="18" charset="0"/>
                        <a:ea typeface="+mn-ea"/>
                        <a:cs typeface="+mn-cs"/>
                      </a:endParaRPr>
                    </a:p>
                  </a:txBody>
                  <a:tcPr/>
                </a:tc>
              </a:tr>
              <a:tr h="2681364">
                <a:tc vMerge="1">
                  <a:txBody>
                    <a:bodyPr/>
                    <a:lstStyle/>
                    <a:p>
                      <a:pPr algn="ctr"/>
                      <a:endParaRPr lang="ru-RU" dirty="0">
                        <a:ln>
                          <a:solidFill>
                            <a:schemeClr val="bg1"/>
                          </a:solidFill>
                        </a:ln>
                        <a:solidFill>
                          <a:schemeClr val="bg1"/>
                        </a:solidFill>
                        <a:latin typeface="Liberation Serif" panose="02020603050405020304" pitchFamily="18" charset="0"/>
                      </a:endParaRPr>
                    </a:p>
                  </a:txBody>
                  <a:tcPr/>
                </a:tc>
                <a:tc gridSpan="2">
                  <a:txBody>
                    <a:bodyPr/>
                    <a:lstStyle/>
                    <a:p>
                      <a:pPr algn="just"/>
                      <a:r>
                        <a:rPr lang="ru-RU" sz="1400" b="0" dirty="0" smtClean="0">
                          <a:ln>
                            <a:solidFill>
                              <a:schemeClr val="bg1"/>
                            </a:solidFill>
                          </a:ln>
                          <a:solidFill>
                            <a:schemeClr val="bg1"/>
                          </a:solidFill>
                          <a:latin typeface="Liberation Serif" panose="02020603050405020304" pitchFamily="18" charset="0"/>
                        </a:rPr>
                        <a:t>Пример № 1:</a:t>
                      </a:r>
                      <a:r>
                        <a:rPr lang="ru-RU" sz="1400" b="0" baseline="0" dirty="0" smtClean="0">
                          <a:ln>
                            <a:solidFill>
                              <a:schemeClr val="bg1"/>
                            </a:solidFill>
                          </a:ln>
                          <a:solidFill>
                            <a:schemeClr val="bg1"/>
                          </a:solidFill>
                          <a:latin typeface="Liberation Serif" panose="02020603050405020304" pitchFamily="18" charset="0"/>
                        </a:rPr>
                        <a:t> Цена контракта составляет 500 000 руб., дата оплаты по контракту – </a:t>
                      </a:r>
                      <a:br>
                        <a:rPr lang="ru-RU" sz="1400" b="0" baseline="0" dirty="0" smtClean="0">
                          <a:ln>
                            <a:solidFill>
                              <a:schemeClr val="bg1"/>
                            </a:solidFill>
                          </a:ln>
                          <a:solidFill>
                            <a:schemeClr val="bg1"/>
                          </a:solidFill>
                          <a:latin typeface="Liberation Serif" panose="02020603050405020304" pitchFamily="18" charset="0"/>
                        </a:rPr>
                      </a:br>
                      <a:r>
                        <a:rPr lang="ru-RU" sz="1400" b="0" u="sng" baseline="0" dirty="0" smtClean="0">
                          <a:ln>
                            <a:solidFill>
                              <a:schemeClr val="bg1"/>
                            </a:solidFill>
                          </a:ln>
                          <a:solidFill>
                            <a:schemeClr val="bg1"/>
                          </a:solidFill>
                          <a:latin typeface="Liberation Serif" panose="02020603050405020304" pitchFamily="18" charset="0"/>
                        </a:rPr>
                        <a:t>1</a:t>
                      </a:r>
                      <a:r>
                        <a:rPr lang="ru-RU" sz="1400" b="0" baseline="0" dirty="0" smtClean="0">
                          <a:ln>
                            <a:solidFill>
                              <a:schemeClr val="bg1"/>
                            </a:solidFill>
                          </a:ln>
                          <a:solidFill>
                            <a:schemeClr val="bg1"/>
                          </a:solidFill>
                          <a:latin typeface="Liberation Serif" panose="02020603050405020304" pitchFamily="18" charset="0"/>
                        </a:rPr>
                        <a:t> сентября 2020 года, по факту оплата произведена в полном объеме 20 сентября 2020 года. Количество дней просрочки – 19 (с </a:t>
                      </a:r>
                      <a:r>
                        <a:rPr lang="ru-RU" sz="1400" b="0" u="sng" baseline="0" dirty="0" smtClean="0">
                          <a:ln>
                            <a:solidFill>
                              <a:schemeClr val="bg1"/>
                            </a:solidFill>
                          </a:ln>
                          <a:solidFill>
                            <a:schemeClr val="bg1"/>
                          </a:solidFill>
                          <a:latin typeface="Liberation Serif" panose="02020603050405020304" pitchFamily="18" charset="0"/>
                        </a:rPr>
                        <a:t>2</a:t>
                      </a:r>
                      <a:r>
                        <a:rPr lang="ru-RU" sz="1400" b="0" baseline="0" dirty="0" smtClean="0">
                          <a:ln>
                            <a:solidFill>
                              <a:schemeClr val="bg1"/>
                            </a:solidFill>
                          </a:ln>
                          <a:solidFill>
                            <a:schemeClr val="bg1"/>
                          </a:solidFill>
                          <a:latin typeface="Liberation Serif" panose="02020603050405020304" pitchFamily="18" charset="0"/>
                        </a:rPr>
                        <a:t> сентября 2020 года по 20 сентября 2020 года).</a:t>
                      </a:r>
                    </a:p>
                    <a:p>
                      <a:pPr algn="just"/>
                      <a:endParaRPr lang="ru-RU" sz="1400" b="0" baseline="0" dirty="0" smtClean="0">
                        <a:ln>
                          <a:solidFill>
                            <a:schemeClr val="bg1"/>
                          </a:solidFill>
                        </a:ln>
                        <a:solidFill>
                          <a:schemeClr val="bg1"/>
                        </a:solidFill>
                        <a:latin typeface="Liberation Serif" panose="02020603050405020304" pitchFamily="18" charset="0"/>
                      </a:endParaRPr>
                    </a:p>
                    <a:p>
                      <a:pPr algn="just"/>
                      <a:r>
                        <a:rPr lang="ru-RU" sz="1400" b="0" baseline="0" dirty="0" smtClean="0">
                          <a:ln>
                            <a:solidFill>
                              <a:schemeClr val="bg1"/>
                            </a:solidFill>
                          </a:ln>
                          <a:solidFill>
                            <a:schemeClr val="bg1"/>
                          </a:solidFill>
                          <a:latin typeface="Liberation Serif" panose="02020603050405020304" pitchFamily="18" charset="0"/>
                        </a:rPr>
                        <a:t>Расчет пени за полный период: 500 000 руб. x 19 x 4,25% х 1/300 = 1 345,83 руб.</a:t>
                      </a:r>
                    </a:p>
                    <a:p>
                      <a:pPr algn="just"/>
                      <a:endParaRPr lang="ru-RU" sz="1200" baseline="0" dirty="0" smtClean="0">
                        <a:ln>
                          <a:solidFill>
                            <a:schemeClr val="bg1"/>
                          </a:solidFill>
                        </a:ln>
                        <a:solidFill>
                          <a:schemeClr val="bg1"/>
                        </a:solidFill>
                        <a:latin typeface="Liberation Serif" panose="02020603050405020304" pitchFamily="18" charset="0"/>
                      </a:endParaRPr>
                    </a:p>
                    <a:p>
                      <a:pPr algn="just"/>
                      <a:r>
                        <a:rPr lang="ru-RU" sz="1400" baseline="0" dirty="0" smtClean="0">
                          <a:ln>
                            <a:solidFill>
                              <a:schemeClr val="bg1"/>
                            </a:solidFill>
                          </a:ln>
                          <a:solidFill>
                            <a:schemeClr val="bg1"/>
                          </a:solidFill>
                          <a:latin typeface="Liberation Serif" panose="02020603050405020304" pitchFamily="18" charset="0"/>
                        </a:rPr>
                        <a:t>Пример № 2: В срок, установленный контрактом, перечислено только 200 000 руб., остальные же 300 000 руб. просрочены. В этом случае расчет будет следующим:</a:t>
                      </a:r>
                    </a:p>
                    <a:p>
                      <a:pPr algn="just"/>
                      <a:endParaRPr lang="ru-RU" sz="1400" baseline="0" dirty="0" smtClean="0">
                        <a:ln>
                          <a:solidFill>
                            <a:schemeClr val="bg1"/>
                          </a:solidFill>
                        </a:ln>
                        <a:solidFill>
                          <a:schemeClr val="bg1"/>
                        </a:solidFill>
                        <a:latin typeface="Liberation Serif" panose="02020603050405020304" pitchFamily="18" charset="0"/>
                      </a:endParaRPr>
                    </a:p>
                    <a:p>
                      <a:pPr algn="just"/>
                      <a:r>
                        <a:rPr lang="ru-RU" sz="1400" baseline="0" dirty="0" smtClean="0">
                          <a:ln>
                            <a:solidFill>
                              <a:schemeClr val="bg1"/>
                            </a:solidFill>
                          </a:ln>
                          <a:solidFill>
                            <a:schemeClr val="bg1"/>
                          </a:solidFill>
                          <a:latin typeface="Liberation Serif" panose="02020603050405020304" pitchFamily="18" charset="0"/>
                        </a:rPr>
                        <a:t>300 000 руб. x 19 (с </a:t>
                      </a:r>
                      <a:r>
                        <a:rPr lang="ru-RU" sz="1400" u="sng" baseline="0" dirty="0" smtClean="0">
                          <a:ln>
                            <a:solidFill>
                              <a:schemeClr val="bg1"/>
                            </a:solidFill>
                          </a:ln>
                          <a:solidFill>
                            <a:schemeClr val="bg1"/>
                          </a:solidFill>
                          <a:latin typeface="Liberation Serif" panose="02020603050405020304" pitchFamily="18" charset="0"/>
                        </a:rPr>
                        <a:t>2</a:t>
                      </a:r>
                      <a:r>
                        <a:rPr lang="ru-RU" sz="1400" baseline="0" dirty="0" smtClean="0">
                          <a:ln>
                            <a:solidFill>
                              <a:schemeClr val="bg1"/>
                            </a:solidFill>
                          </a:ln>
                          <a:solidFill>
                            <a:schemeClr val="bg1"/>
                          </a:solidFill>
                          <a:latin typeface="Liberation Serif" panose="02020603050405020304" pitchFamily="18" charset="0"/>
                        </a:rPr>
                        <a:t> сентября 2020 года по 20 сентября 2020 года) х 4,25% x 1/300 = </a:t>
                      </a:r>
                      <a:br>
                        <a:rPr lang="ru-RU" sz="1400" baseline="0" dirty="0" smtClean="0">
                          <a:ln>
                            <a:solidFill>
                              <a:schemeClr val="bg1"/>
                            </a:solidFill>
                          </a:ln>
                          <a:solidFill>
                            <a:schemeClr val="bg1"/>
                          </a:solidFill>
                          <a:latin typeface="Liberation Serif" panose="02020603050405020304" pitchFamily="18" charset="0"/>
                        </a:rPr>
                      </a:br>
                      <a:r>
                        <a:rPr lang="ru-RU" sz="1400" baseline="0" dirty="0" smtClean="0">
                          <a:ln>
                            <a:solidFill>
                              <a:schemeClr val="bg1"/>
                            </a:solidFill>
                          </a:ln>
                          <a:solidFill>
                            <a:schemeClr val="bg1"/>
                          </a:solidFill>
                          <a:latin typeface="Liberation Serif" panose="02020603050405020304" pitchFamily="18" charset="0"/>
                        </a:rPr>
                        <a:t>807,50 руб.</a:t>
                      </a:r>
                      <a:endParaRPr lang="ru-RU" sz="1400" dirty="0" smtClean="0">
                        <a:ln>
                          <a:solidFill>
                            <a:schemeClr val="bg1"/>
                          </a:solidFill>
                        </a:ln>
                        <a:solidFill>
                          <a:schemeClr val="bg1"/>
                        </a:solidFill>
                        <a:latin typeface="Liberation Serif" panose="02020603050405020304" pitchFamily="18" charset="0"/>
                      </a:endParaRPr>
                    </a:p>
                    <a:p>
                      <a:pPr algn="just"/>
                      <a:r>
                        <a:rPr lang="ru-RU" sz="1200" dirty="0" smtClean="0">
                          <a:ln>
                            <a:solidFill>
                              <a:schemeClr val="bg1"/>
                            </a:solidFill>
                          </a:ln>
                          <a:solidFill>
                            <a:schemeClr val="bg1"/>
                          </a:solidFill>
                          <a:latin typeface="Liberation Serif" panose="02020603050405020304" pitchFamily="18" charset="0"/>
                        </a:rPr>
                        <a:t> </a:t>
                      </a:r>
                      <a:endParaRPr lang="ru-RU" sz="1200" dirty="0">
                        <a:ln>
                          <a:solidFill>
                            <a:schemeClr val="bg1"/>
                          </a:solidFill>
                        </a:ln>
                        <a:solidFill>
                          <a:schemeClr val="bg1"/>
                        </a:solidFill>
                        <a:latin typeface="Liberation Serif" panose="02020603050405020304" pitchFamily="18" charset="0"/>
                      </a:endParaRPr>
                    </a:p>
                  </a:txBody>
                  <a:tcPr/>
                </a:tc>
                <a:tc hMerge="1">
                  <a:txBody>
                    <a:bodyPr/>
                    <a:lstStyle/>
                    <a:p>
                      <a:pPr algn="just"/>
                      <a:endParaRPr lang="ru-RU" sz="1200" dirty="0">
                        <a:ln>
                          <a:solidFill>
                            <a:schemeClr val="bg1"/>
                          </a:solidFill>
                        </a:ln>
                        <a:solidFill>
                          <a:schemeClr val="bg1"/>
                        </a:solidFill>
                        <a:latin typeface="Liberation Serif" panose="02020603050405020304" pitchFamily="18" charset="0"/>
                      </a:endParaRPr>
                    </a:p>
                  </a:txBody>
                  <a:tcPr/>
                </a:tc>
              </a:tr>
            </a:tbl>
          </a:graphicData>
        </a:graphic>
      </p:graphicFrame>
    </p:spTree>
    <p:extLst>
      <p:ext uri="{BB962C8B-B14F-4D97-AF65-F5344CB8AC3E}">
        <p14:creationId xmlns:p14="http://schemas.microsoft.com/office/powerpoint/2010/main" val="66472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3816962450"/>
              </p:ext>
            </p:extLst>
          </p:nvPr>
        </p:nvGraphicFramePr>
        <p:xfrm>
          <a:off x="251520" y="836712"/>
          <a:ext cx="8784976" cy="5530832"/>
        </p:xfrm>
        <a:graphic>
          <a:graphicData uri="http://schemas.openxmlformats.org/drawingml/2006/table">
            <a:tbl>
              <a:tblPr firstRow="1" bandRow="1">
                <a:tableStyleId>{C4B1156A-380E-4F78-BDF5-A606A8083BF9}</a:tableStyleId>
              </a:tblPr>
              <a:tblGrid>
                <a:gridCol w="1656184"/>
                <a:gridCol w="3204356"/>
                <a:gridCol w="3924436"/>
              </a:tblGrid>
              <a:tr h="410192">
                <a:tc>
                  <a:txBody>
                    <a:bodyPr/>
                    <a:lstStyle/>
                    <a:p>
                      <a:pPr algn="ctr"/>
                      <a:r>
                        <a:rPr lang="ru-RU" b="0" dirty="0" smtClean="0">
                          <a:ln>
                            <a:solidFill>
                              <a:schemeClr val="bg1"/>
                            </a:solidFill>
                          </a:ln>
                          <a:latin typeface="Liberation Serif" panose="02020603050405020304" pitchFamily="18" charset="0"/>
                        </a:rPr>
                        <a:t>Субъект</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Нарушение</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Ответственность</a:t>
                      </a:r>
                      <a:endParaRPr lang="ru-RU" b="0" dirty="0">
                        <a:ln>
                          <a:solidFill>
                            <a:schemeClr val="bg1"/>
                          </a:solidFill>
                        </a:ln>
                        <a:solidFill>
                          <a:schemeClr val="bg1"/>
                        </a:solidFill>
                        <a:latin typeface="Liberation Serif" panose="02020603050405020304" pitchFamily="18" charset="0"/>
                      </a:endParaRPr>
                    </a:p>
                  </a:txBody>
                  <a:tcPr/>
                </a:tc>
              </a:tr>
              <a:tr h="2330220">
                <a:tc rowSpan="2">
                  <a:txBody>
                    <a:bodyPr/>
                    <a:lstStyle/>
                    <a:p>
                      <a:pPr algn="ctr"/>
                      <a:r>
                        <a:rPr lang="ru-RU" sz="1800" b="1" dirty="0" smtClean="0">
                          <a:ln>
                            <a:solidFill>
                              <a:schemeClr val="bg1"/>
                            </a:solidFill>
                          </a:ln>
                          <a:solidFill>
                            <a:schemeClr val="bg1"/>
                          </a:solidFill>
                          <a:latin typeface="Liberation Serif" panose="02020603050405020304" pitchFamily="18" charset="0"/>
                        </a:rPr>
                        <a:t>Поставщик (подрядчик, исполнитель) </a:t>
                      </a:r>
                      <a:endParaRPr lang="ru-RU" sz="1800" b="1" dirty="0">
                        <a:ln>
                          <a:solidFill>
                            <a:schemeClr val="bg1"/>
                          </a:solidFill>
                        </a:ln>
                        <a:solidFill>
                          <a:schemeClr val="bg1"/>
                        </a:solidFill>
                        <a:latin typeface="Liberation Serif" panose="02020603050405020304" pitchFamily="18" charset="0"/>
                      </a:endParaRPr>
                    </a:p>
                  </a:txBody>
                  <a:tcPr/>
                </a:tc>
                <a:tc>
                  <a:txBody>
                    <a:bodyPr/>
                    <a:lstStyle/>
                    <a:p>
                      <a:pPr algn="ctr"/>
                      <a:r>
                        <a:rPr lang="ru-RU" sz="1600" dirty="0" smtClean="0">
                          <a:ln>
                            <a:solidFill>
                              <a:schemeClr val="bg1"/>
                            </a:solidFill>
                          </a:ln>
                          <a:solidFill>
                            <a:schemeClr val="bg1"/>
                          </a:solidFill>
                          <a:latin typeface="Liberation Serif" panose="02020603050405020304" pitchFamily="18" charset="0"/>
                        </a:rPr>
                        <a:t>Неисполнение или ненадлежащее исполнение обязательств, предусмотренных контрактом, за исключением просрочки исполнения поставщиком (подрядчиком, исполнителем) обязательств (в том числе гарантийного обязательства), предусмотренных контрактом</a:t>
                      </a:r>
                    </a:p>
                    <a:p>
                      <a:pPr algn="ctr"/>
                      <a:endParaRPr lang="ru-RU" sz="1200" b="0" dirty="0" smtClean="0">
                        <a:ln>
                          <a:solidFill>
                            <a:schemeClr val="bg1"/>
                          </a:solidFill>
                        </a:ln>
                        <a:solidFill>
                          <a:schemeClr val="bg1"/>
                        </a:solidFill>
                        <a:latin typeface="Liberation Serif" panose="02020603050405020304" pitchFamily="18" charset="0"/>
                      </a:endParaRPr>
                    </a:p>
                    <a:p>
                      <a:pPr algn="ctr"/>
                      <a:r>
                        <a:rPr lang="ru-RU" sz="1200" b="0" dirty="0" smtClean="0">
                          <a:ln>
                            <a:solidFill>
                              <a:schemeClr val="bg1"/>
                            </a:solidFill>
                          </a:ln>
                          <a:solidFill>
                            <a:schemeClr val="bg1"/>
                          </a:solidFill>
                          <a:latin typeface="Liberation Serif" panose="02020603050405020304" pitchFamily="18" charset="0"/>
                        </a:rPr>
                        <a:t>(ч. 8 ст. 34 Федерального закона от 05.04.2013 № 44-ФЗ)</a:t>
                      </a:r>
                    </a:p>
                  </a:txBody>
                  <a:tcPr/>
                </a:tc>
                <a:tc>
                  <a:txBody>
                    <a:bodyPr/>
                    <a:lstStyle/>
                    <a:p>
                      <a:pPr algn="ctr"/>
                      <a:r>
                        <a:rPr lang="ru-RU" b="1" dirty="0" smtClean="0">
                          <a:ln>
                            <a:solidFill>
                              <a:schemeClr val="bg1"/>
                            </a:solidFill>
                          </a:ln>
                          <a:solidFill>
                            <a:schemeClr val="bg1"/>
                          </a:solidFill>
                          <a:latin typeface="Liberation Serif" panose="02020603050405020304" pitchFamily="18" charset="0"/>
                        </a:rPr>
                        <a:t>Штраф</a:t>
                      </a:r>
                      <a:r>
                        <a:rPr lang="ru-RU" dirty="0" smtClean="0">
                          <a:ln>
                            <a:solidFill>
                              <a:schemeClr val="bg1"/>
                            </a:solidFill>
                          </a:ln>
                          <a:solidFill>
                            <a:schemeClr val="bg1"/>
                          </a:solidFill>
                          <a:latin typeface="Liberation Serif" panose="02020603050405020304" pitchFamily="18" charset="0"/>
                        </a:rPr>
                        <a:t> за каждый факт неисполнения обязательств по контракту. </a:t>
                      </a:r>
                    </a:p>
                    <a:p>
                      <a:pPr algn="ctr"/>
                      <a:endParaRPr lang="ru-RU" sz="1400" dirty="0" smtClean="0">
                        <a:ln>
                          <a:solidFill>
                            <a:schemeClr val="bg1"/>
                          </a:solidFill>
                        </a:ln>
                        <a:solidFill>
                          <a:schemeClr val="bg1"/>
                        </a:solidFill>
                        <a:latin typeface="Liberation Serif" panose="02020603050405020304" pitchFamily="18" charset="0"/>
                      </a:endParaRPr>
                    </a:p>
                    <a:p>
                      <a:pPr algn="ctr"/>
                      <a:r>
                        <a:rPr lang="ru-RU" sz="1400" dirty="0" smtClean="0">
                          <a:ln>
                            <a:solidFill>
                              <a:schemeClr val="bg1"/>
                            </a:solidFill>
                          </a:ln>
                          <a:solidFill>
                            <a:schemeClr val="bg1"/>
                          </a:solidFill>
                          <a:latin typeface="Liberation Serif" panose="02020603050405020304" pitchFamily="18" charset="0"/>
                        </a:rPr>
                        <a:t>Размер штрафа устанавливается контрактом в порядке, установленном Постановлением Правительства РФ от 30.08.2017 № 1042. </a:t>
                      </a:r>
                    </a:p>
                    <a:p>
                      <a:pPr algn="ctr"/>
                      <a:endParaRPr lang="ru-RU" sz="1400" dirty="0" smtClean="0">
                        <a:ln>
                          <a:solidFill>
                            <a:schemeClr val="bg1"/>
                          </a:solidFill>
                        </a:ln>
                        <a:solidFill>
                          <a:schemeClr val="bg1"/>
                        </a:solidFill>
                        <a:latin typeface="Liberation Serif" panose="02020603050405020304" pitchFamily="18" charset="0"/>
                      </a:endParaRPr>
                    </a:p>
                    <a:p>
                      <a:pPr algn="ctr"/>
                      <a:r>
                        <a:rPr lang="ru-RU" sz="1400" dirty="0" smtClean="0">
                          <a:ln>
                            <a:solidFill>
                              <a:schemeClr val="bg1"/>
                            </a:solidFill>
                          </a:ln>
                          <a:solidFill>
                            <a:schemeClr val="bg1"/>
                          </a:solidFill>
                          <a:latin typeface="Liberation Serif" panose="02020603050405020304" pitchFamily="18" charset="0"/>
                        </a:rPr>
                        <a:t>Исключение: отраслевое законодательство</a:t>
                      </a:r>
                    </a:p>
                    <a:p>
                      <a:pPr algn="ctr"/>
                      <a:endParaRPr lang="ru-RU" sz="1400" dirty="0" smtClean="0">
                        <a:ln>
                          <a:solidFill>
                            <a:schemeClr val="bg1"/>
                          </a:solidFill>
                        </a:ln>
                        <a:solidFill>
                          <a:schemeClr val="bg1"/>
                        </a:solidFill>
                        <a:latin typeface="Liberation Serif" panose="02020603050405020304" pitchFamily="18" charset="0"/>
                      </a:endParaRPr>
                    </a:p>
                  </a:txBody>
                  <a:tcPr/>
                </a:tc>
              </a:tr>
              <a:tr h="2180069">
                <a:tc vMerge="1">
                  <a:txBody>
                    <a:bodyPr/>
                    <a:lstStyle/>
                    <a:p>
                      <a:pPr algn="ctr"/>
                      <a:endParaRPr lang="ru-RU" dirty="0">
                        <a:ln>
                          <a:solidFill>
                            <a:schemeClr val="bg1"/>
                          </a:solidFill>
                        </a:ln>
                        <a:solidFill>
                          <a:schemeClr val="bg1"/>
                        </a:solidFill>
                        <a:latin typeface="Liberation Serif" panose="02020603050405020304" pitchFamily="18" charset="0"/>
                      </a:endParaRPr>
                    </a:p>
                  </a:txBody>
                  <a:tcPr/>
                </a:tc>
                <a:tc gridSpan="2">
                  <a:txBody>
                    <a:bodyPr/>
                    <a:lstStyle/>
                    <a:p>
                      <a:pPr algn="just"/>
                      <a:r>
                        <a:rPr lang="ru-RU" sz="1600" b="0" dirty="0" smtClean="0">
                          <a:ln>
                            <a:solidFill>
                              <a:schemeClr val="bg1"/>
                            </a:solidFill>
                          </a:ln>
                          <a:solidFill>
                            <a:schemeClr val="bg1"/>
                          </a:solidFill>
                          <a:latin typeface="Liberation Serif" panose="02020603050405020304" pitchFamily="18" charset="0"/>
                        </a:rPr>
                        <a:t>Пример: Цена контракта составляет 80 000 000 руб. </a:t>
                      </a:r>
                    </a:p>
                    <a:p>
                      <a:pPr algn="just"/>
                      <a:r>
                        <a:rPr lang="ru-RU" sz="1600" b="0" dirty="0" smtClean="0">
                          <a:ln>
                            <a:solidFill>
                              <a:schemeClr val="bg1"/>
                            </a:solidFill>
                          </a:ln>
                          <a:solidFill>
                            <a:schemeClr val="bg1"/>
                          </a:solidFill>
                          <a:latin typeface="Liberation Serif" panose="02020603050405020304" pitchFamily="18" charset="0"/>
                        </a:rPr>
                        <a:t>В контракте сторонами закреплено, что дата изготовления товара - не ранее </a:t>
                      </a:r>
                      <a:br>
                        <a:rPr lang="ru-RU" sz="1600" b="0" dirty="0" smtClean="0">
                          <a:ln>
                            <a:solidFill>
                              <a:schemeClr val="bg1"/>
                            </a:solidFill>
                          </a:ln>
                          <a:solidFill>
                            <a:schemeClr val="bg1"/>
                          </a:solidFill>
                          <a:latin typeface="Liberation Serif" panose="02020603050405020304" pitchFamily="18" charset="0"/>
                        </a:rPr>
                      </a:br>
                      <a:r>
                        <a:rPr lang="ru-RU" sz="1600" b="0" dirty="0" smtClean="0">
                          <a:ln>
                            <a:solidFill>
                              <a:schemeClr val="bg1"/>
                            </a:solidFill>
                          </a:ln>
                          <a:solidFill>
                            <a:schemeClr val="bg1"/>
                          </a:solidFill>
                          <a:latin typeface="Liberation Serif" panose="02020603050405020304" pitchFamily="18" charset="0"/>
                        </a:rPr>
                        <a:t>4 квартала 2019 года. При поставке заказчиком обнаружен факт поставки товара с датой изготовления – 2</a:t>
                      </a:r>
                      <a:r>
                        <a:rPr lang="ru-RU" sz="1600" b="0" baseline="0" dirty="0" smtClean="0">
                          <a:ln>
                            <a:solidFill>
                              <a:schemeClr val="bg1"/>
                            </a:solidFill>
                          </a:ln>
                          <a:solidFill>
                            <a:schemeClr val="bg1"/>
                          </a:solidFill>
                          <a:latin typeface="Liberation Serif" panose="02020603050405020304" pitchFamily="18" charset="0"/>
                        </a:rPr>
                        <a:t> квартал 2019 года</a:t>
                      </a:r>
                      <a:r>
                        <a:rPr lang="ru-RU" sz="1600" b="0" dirty="0" smtClean="0">
                          <a:ln>
                            <a:solidFill>
                              <a:schemeClr val="bg1"/>
                            </a:solidFill>
                          </a:ln>
                          <a:solidFill>
                            <a:schemeClr val="bg1"/>
                          </a:solidFill>
                          <a:latin typeface="Liberation Serif" panose="02020603050405020304" pitchFamily="18" charset="0"/>
                        </a:rPr>
                        <a:t>, то есть в нарушение условий контракта.</a:t>
                      </a:r>
                    </a:p>
                    <a:p>
                      <a:pPr algn="just"/>
                      <a:r>
                        <a:rPr lang="ru-RU" sz="1600" b="0" baseline="0" dirty="0" smtClean="0">
                          <a:ln>
                            <a:solidFill>
                              <a:schemeClr val="bg1"/>
                            </a:solidFill>
                          </a:ln>
                          <a:solidFill>
                            <a:schemeClr val="bg1"/>
                          </a:solidFill>
                          <a:latin typeface="Liberation Serif" panose="02020603050405020304" pitchFamily="18" charset="0"/>
                        </a:rPr>
                        <a:t>В соответствии с пунктом 3 Правил определения размера штрафа, начисляемого…., утвержденных Постановлением Правительства РФ </a:t>
                      </a:r>
                      <a:br>
                        <a:rPr lang="ru-RU" sz="1600" b="0" baseline="0" dirty="0" smtClean="0">
                          <a:ln>
                            <a:solidFill>
                              <a:schemeClr val="bg1"/>
                            </a:solidFill>
                          </a:ln>
                          <a:solidFill>
                            <a:schemeClr val="bg1"/>
                          </a:solidFill>
                          <a:latin typeface="Liberation Serif" panose="02020603050405020304" pitchFamily="18" charset="0"/>
                        </a:rPr>
                      </a:br>
                      <a:r>
                        <a:rPr lang="ru-RU" sz="1600" b="0" baseline="0" dirty="0" smtClean="0">
                          <a:ln>
                            <a:solidFill>
                              <a:schemeClr val="bg1"/>
                            </a:solidFill>
                          </a:ln>
                          <a:solidFill>
                            <a:schemeClr val="bg1"/>
                          </a:solidFill>
                          <a:latin typeface="Liberation Serif" panose="02020603050405020304" pitchFamily="18" charset="0"/>
                        </a:rPr>
                        <a:t>от 30.08.2017 № 1042, штраф составил 1% от цены контракта - 800 000 руб.</a:t>
                      </a:r>
                    </a:p>
                    <a:p>
                      <a:pPr algn="just"/>
                      <a:r>
                        <a:rPr lang="ru-RU" sz="1600" b="0" dirty="0" smtClean="0">
                          <a:ln>
                            <a:solidFill>
                              <a:schemeClr val="bg1"/>
                            </a:solidFill>
                          </a:ln>
                          <a:solidFill>
                            <a:schemeClr val="bg1"/>
                          </a:solidFill>
                          <a:latin typeface="Liberation Serif" panose="02020603050405020304" pitchFamily="18" charset="0"/>
                        </a:rPr>
                        <a:t> </a:t>
                      </a:r>
                      <a:endParaRPr lang="ru-RU" sz="1600" b="0" dirty="0">
                        <a:ln>
                          <a:solidFill>
                            <a:schemeClr val="bg1"/>
                          </a:solidFill>
                        </a:ln>
                        <a:solidFill>
                          <a:schemeClr val="bg1"/>
                        </a:solidFill>
                        <a:latin typeface="Liberation Serif" panose="02020603050405020304" pitchFamily="18" charset="0"/>
                      </a:endParaRPr>
                    </a:p>
                  </a:txBody>
                  <a:tcPr/>
                </a:tc>
                <a:tc hMerge="1">
                  <a:txBody>
                    <a:bodyPr/>
                    <a:lstStyle/>
                    <a:p>
                      <a:pPr algn="ctr"/>
                      <a:endParaRPr lang="ru-RU" sz="1200" dirty="0">
                        <a:ln>
                          <a:solidFill>
                            <a:schemeClr val="bg1"/>
                          </a:solidFill>
                        </a:ln>
                        <a:solidFill>
                          <a:schemeClr val="bg1"/>
                        </a:solidFill>
                        <a:latin typeface="Liberation Serif" panose="02020603050405020304" pitchFamily="18" charset="0"/>
                      </a:endParaRPr>
                    </a:p>
                  </a:txBody>
                  <a:tcPr/>
                </a:tc>
              </a:tr>
            </a:tbl>
          </a:graphicData>
        </a:graphic>
      </p:graphicFrame>
      <p:pic>
        <p:nvPicPr>
          <p:cNvPr id="5" name="Picture 2" descr="Официальный сайт Департамент государственных закупок Свердловской обла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33472"/>
            <a:ext cx="650006" cy="476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9659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3373983397"/>
              </p:ext>
            </p:extLst>
          </p:nvPr>
        </p:nvGraphicFramePr>
        <p:xfrm>
          <a:off x="179512" y="116632"/>
          <a:ext cx="8784976" cy="6294245"/>
        </p:xfrm>
        <a:graphic>
          <a:graphicData uri="http://schemas.openxmlformats.org/drawingml/2006/table">
            <a:tbl>
              <a:tblPr firstRow="1" bandRow="1">
                <a:tableStyleId>{C4B1156A-380E-4F78-BDF5-A606A8083BF9}</a:tableStyleId>
              </a:tblPr>
              <a:tblGrid>
                <a:gridCol w="1440160"/>
                <a:gridCol w="3600400"/>
                <a:gridCol w="3744416"/>
              </a:tblGrid>
              <a:tr h="487805">
                <a:tc>
                  <a:txBody>
                    <a:bodyPr/>
                    <a:lstStyle/>
                    <a:p>
                      <a:pPr algn="ctr"/>
                      <a:r>
                        <a:rPr lang="ru-RU" b="0" dirty="0" smtClean="0">
                          <a:ln>
                            <a:solidFill>
                              <a:schemeClr val="bg1"/>
                            </a:solidFill>
                          </a:ln>
                          <a:latin typeface="Liberation Serif" panose="02020603050405020304" pitchFamily="18" charset="0"/>
                        </a:rPr>
                        <a:t>Субъект</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Нарушение</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Ответственность</a:t>
                      </a:r>
                      <a:endParaRPr lang="ru-RU" b="0" dirty="0">
                        <a:ln>
                          <a:solidFill>
                            <a:schemeClr val="bg1"/>
                          </a:solidFill>
                        </a:ln>
                        <a:solidFill>
                          <a:schemeClr val="bg1"/>
                        </a:solidFill>
                        <a:latin typeface="Liberation Serif" panose="02020603050405020304" pitchFamily="18" charset="0"/>
                      </a:endParaRPr>
                    </a:p>
                  </a:txBody>
                  <a:tcPr/>
                </a:tc>
              </a:tr>
              <a:tr h="3203130">
                <a:tc rowSpan="2">
                  <a:txBody>
                    <a:bodyPr/>
                    <a:lstStyle/>
                    <a:p>
                      <a:pPr algn="ctr"/>
                      <a:r>
                        <a:rPr lang="ru-RU" sz="1600" b="1" dirty="0" smtClean="0">
                          <a:ln>
                            <a:solidFill>
                              <a:schemeClr val="bg1"/>
                            </a:solidFill>
                          </a:ln>
                          <a:solidFill>
                            <a:schemeClr val="bg1"/>
                          </a:solidFill>
                          <a:latin typeface="Liberation Serif" panose="02020603050405020304" pitchFamily="18" charset="0"/>
                        </a:rPr>
                        <a:t>Поставщик (подрядчик, исполнитель) </a:t>
                      </a:r>
                      <a:endParaRPr lang="ru-RU" sz="1600" b="1" dirty="0">
                        <a:ln>
                          <a:solidFill>
                            <a:schemeClr val="bg1"/>
                          </a:solidFill>
                        </a:ln>
                        <a:solidFill>
                          <a:schemeClr val="bg1"/>
                        </a:solidFill>
                        <a:latin typeface="Liberation Serif" panose="02020603050405020304" pitchFamily="18" charset="0"/>
                      </a:endParaRPr>
                    </a:p>
                  </a:txBody>
                  <a:tcPr/>
                </a:tc>
                <a:tc>
                  <a:txBody>
                    <a:bodyPr/>
                    <a:lstStyle/>
                    <a:p>
                      <a:pPr algn="ctr"/>
                      <a:r>
                        <a:rPr lang="ru-RU" sz="1400" dirty="0" smtClean="0">
                          <a:ln>
                            <a:solidFill>
                              <a:schemeClr val="bg1"/>
                            </a:solidFill>
                          </a:ln>
                          <a:solidFill>
                            <a:schemeClr val="bg1"/>
                          </a:solidFill>
                          <a:latin typeface="Liberation Serif" panose="02020603050405020304" pitchFamily="18" charset="0"/>
                        </a:rPr>
                        <a:t>Неисполнение или ненадлежащее исполнение обязательств, предусмотренных контрактом, заключенным по результатам определения поставщика (подрядчика, исполнителя) </a:t>
                      </a:r>
                      <a:r>
                        <a:rPr lang="ru-RU" sz="1400" b="1" dirty="0" smtClean="0">
                          <a:ln>
                            <a:solidFill>
                              <a:schemeClr val="bg1"/>
                            </a:solidFill>
                          </a:ln>
                          <a:solidFill>
                            <a:schemeClr val="bg1"/>
                          </a:solidFill>
                          <a:latin typeface="Liberation Serif" panose="02020603050405020304" pitchFamily="18" charset="0"/>
                        </a:rPr>
                        <a:t>в соответствии с пунктом 1 части 1 статьи 30 Закона о контрактной системе</a:t>
                      </a:r>
                      <a:r>
                        <a:rPr lang="ru-RU" sz="1400" dirty="0" smtClean="0">
                          <a:ln>
                            <a:solidFill>
                              <a:schemeClr val="bg1"/>
                            </a:solidFill>
                          </a:ln>
                          <a:solidFill>
                            <a:schemeClr val="bg1"/>
                          </a:solidFill>
                          <a:latin typeface="Liberation Serif" panose="02020603050405020304" pitchFamily="18" charset="0"/>
                        </a:rPr>
                        <a:t>, за исключением просрочки исполнения поставщиком (подрядчиком, исполнителем) обязательств (в том числе гарантийного обязательства), предусмотренных контрактом</a:t>
                      </a:r>
                    </a:p>
                    <a:p>
                      <a:pPr algn="ctr"/>
                      <a:endParaRPr lang="ru-RU" sz="1100" b="0" dirty="0" smtClean="0">
                        <a:ln>
                          <a:solidFill>
                            <a:schemeClr val="bg1"/>
                          </a:solidFill>
                        </a:ln>
                        <a:solidFill>
                          <a:schemeClr val="bg1"/>
                        </a:solidFill>
                        <a:latin typeface="Liberation Serif" panose="02020603050405020304" pitchFamily="18" charset="0"/>
                      </a:endParaRPr>
                    </a:p>
                    <a:p>
                      <a:pPr algn="ctr"/>
                      <a:r>
                        <a:rPr lang="ru-RU" sz="1100" b="0" dirty="0" smtClean="0">
                          <a:ln>
                            <a:solidFill>
                              <a:schemeClr val="bg1"/>
                            </a:solidFill>
                          </a:ln>
                          <a:solidFill>
                            <a:schemeClr val="bg1"/>
                          </a:solidFill>
                          <a:latin typeface="Liberation Serif" panose="02020603050405020304" pitchFamily="18" charset="0"/>
                        </a:rPr>
                        <a:t>(ч. 8 ст. 34 Федерального закона от 05.04.2013 </a:t>
                      </a:r>
                      <a:br>
                        <a:rPr lang="ru-RU" sz="1100" b="0" dirty="0" smtClean="0">
                          <a:ln>
                            <a:solidFill>
                              <a:schemeClr val="bg1"/>
                            </a:solidFill>
                          </a:ln>
                          <a:solidFill>
                            <a:schemeClr val="bg1"/>
                          </a:solidFill>
                          <a:latin typeface="Liberation Serif" panose="02020603050405020304" pitchFamily="18" charset="0"/>
                        </a:rPr>
                      </a:br>
                      <a:r>
                        <a:rPr lang="ru-RU" sz="1100" b="0" dirty="0" smtClean="0">
                          <a:ln>
                            <a:solidFill>
                              <a:schemeClr val="bg1"/>
                            </a:solidFill>
                          </a:ln>
                          <a:solidFill>
                            <a:schemeClr val="bg1"/>
                          </a:solidFill>
                          <a:latin typeface="Liberation Serif" panose="02020603050405020304" pitchFamily="18" charset="0"/>
                        </a:rPr>
                        <a:t>№ 44-ФЗ)</a:t>
                      </a:r>
                    </a:p>
                  </a:txBody>
                  <a:tcPr/>
                </a:tc>
                <a:tc>
                  <a:txBody>
                    <a:bodyPr/>
                    <a:lstStyle/>
                    <a:p>
                      <a:pPr algn="ctr"/>
                      <a:r>
                        <a:rPr lang="ru-RU" sz="1200" b="1" dirty="0" smtClean="0">
                          <a:ln>
                            <a:solidFill>
                              <a:schemeClr val="bg1"/>
                            </a:solidFill>
                          </a:ln>
                          <a:solidFill>
                            <a:schemeClr val="bg1"/>
                          </a:solidFill>
                          <a:latin typeface="Liberation Serif" panose="02020603050405020304" pitchFamily="18" charset="0"/>
                        </a:rPr>
                        <a:t>Штраф</a:t>
                      </a:r>
                      <a:r>
                        <a:rPr lang="ru-RU" sz="1200" dirty="0" smtClean="0">
                          <a:ln>
                            <a:solidFill>
                              <a:schemeClr val="bg1"/>
                            </a:solidFill>
                          </a:ln>
                          <a:solidFill>
                            <a:schemeClr val="bg1"/>
                          </a:solidFill>
                          <a:latin typeface="Liberation Serif" panose="02020603050405020304" pitchFamily="18" charset="0"/>
                        </a:rPr>
                        <a:t> за каждый факт неисполнения обязательств по контракту. </a:t>
                      </a:r>
                    </a:p>
                    <a:p>
                      <a:pPr algn="ctr"/>
                      <a:endParaRPr lang="ru-RU" sz="1200" dirty="0" smtClean="0">
                        <a:ln>
                          <a:solidFill>
                            <a:schemeClr val="bg1"/>
                          </a:solidFill>
                        </a:ln>
                        <a:solidFill>
                          <a:schemeClr val="bg1"/>
                        </a:solidFill>
                        <a:latin typeface="Liberation Serif" panose="02020603050405020304" pitchFamily="18" charset="0"/>
                      </a:endParaRPr>
                    </a:p>
                    <a:p>
                      <a:pPr algn="ctr"/>
                      <a:r>
                        <a:rPr lang="ru-RU" sz="1200" dirty="0" smtClean="0">
                          <a:ln>
                            <a:solidFill>
                              <a:schemeClr val="bg1"/>
                            </a:solidFill>
                          </a:ln>
                          <a:solidFill>
                            <a:schemeClr val="bg1"/>
                          </a:solidFill>
                          <a:latin typeface="Liberation Serif" panose="02020603050405020304" pitchFamily="18" charset="0"/>
                        </a:rPr>
                        <a:t>Размер штрафа устанавливается в размере </a:t>
                      </a:r>
                    </a:p>
                    <a:p>
                      <a:pPr algn="ctr"/>
                      <a:r>
                        <a:rPr lang="ru-RU" sz="1200" dirty="0" smtClean="0">
                          <a:ln>
                            <a:solidFill>
                              <a:schemeClr val="bg1"/>
                            </a:solidFill>
                          </a:ln>
                          <a:solidFill>
                            <a:schemeClr val="bg1"/>
                          </a:solidFill>
                          <a:latin typeface="Liberation Serif" panose="02020603050405020304" pitchFamily="18" charset="0"/>
                        </a:rPr>
                        <a:t>1 % цены контракта (этапа), но не более </a:t>
                      </a:r>
                    </a:p>
                    <a:p>
                      <a:pPr algn="ctr"/>
                      <a:r>
                        <a:rPr lang="ru-RU" sz="1200" dirty="0" smtClean="0">
                          <a:ln>
                            <a:solidFill>
                              <a:schemeClr val="bg1"/>
                            </a:solidFill>
                          </a:ln>
                          <a:solidFill>
                            <a:schemeClr val="bg1"/>
                          </a:solidFill>
                          <a:latin typeface="Liberation Serif" panose="02020603050405020304" pitchFamily="18" charset="0"/>
                        </a:rPr>
                        <a:t>5 000 руб. и не менее 1 000 руб.</a:t>
                      </a:r>
                    </a:p>
                    <a:p>
                      <a:pPr algn="ctr"/>
                      <a:endParaRPr lang="ru-RU" sz="1200" dirty="0" smtClean="0">
                        <a:ln>
                          <a:solidFill>
                            <a:schemeClr val="bg1"/>
                          </a:solidFill>
                        </a:ln>
                        <a:solidFill>
                          <a:schemeClr val="bg1"/>
                        </a:solidFill>
                        <a:latin typeface="Liberation Serif" panose="02020603050405020304" pitchFamily="18" charset="0"/>
                      </a:endParaRPr>
                    </a:p>
                    <a:p>
                      <a:pPr algn="ctr"/>
                      <a:r>
                        <a:rPr lang="ru-RU" sz="1200" dirty="0" smtClean="0">
                          <a:ln>
                            <a:solidFill>
                              <a:schemeClr val="bg1"/>
                            </a:solidFill>
                          </a:ln>
                          <a:solidFill>
                            <a:schemeClr val="bg1"/>
                          </a:solidFill>
                          <a:latin typeface="Liberation Serif" panose="02020603050405020304" pitchFamily="18" charset="0"/>
                        </a:rPr>
                        <a:t>(пункт 4 Правил определения размера штрафа, начисляемого…., утвержденных Постановлением Правительства РФ </a:t>
                      </a:r>
                      <a:br>
                        <a:rPr lang="ru-RU" sz="1200" dirty="0" smtClean="0">
                          <a:ln>
                            <a:solidFill>
                              <a:schemeClr val="bg1"/>
                            </a:solidFill>
                          </a:ln>
                          <a:solidFill>
                            <a:schemeClr val="bg1"/>
                          </a:solidFill>
                          <a:latin typeface="Liberation Serif" panose="02020603050405020304" pitchFamily="18" charset="0"/>
                        </a:rPr>
                      </a:br>
                      <a:r>
                        <a:rPr lang="ru-RU" sz="1200" dirty="0" smtClean="0">
                          <a:ln>
                            <a:solidFill>
                              <a:schemeClr val="bg1"/>
                            </a:solidFill>
                          </a:ln>
                          <a:solidFill>
                            <a:schemeClr val="bg1"/>
                          </a:solidFill>
                          <a:latin typeface="Liberation Serif" panose="02020603050405020304" pitchFamily="18" charset="0"/>
                        </a:rPr>
                        <a:t>от 30.08.2017 № 1042)</a:t>
                      </a:r>
                    </a:p>
                    <a:p>
                      <a:pPr algn="ctr"/>
                      <a:endParaRPr lang="ru-RU" sz="1100" dirty="0" smtClean="0">
                        <a:ln>
                          <a:solidFill>
                            <a:schemeClr val="bg1"/>
                          </a:solidFill>
                        </a:ln>
                        <a:solidFill>
                          <a:schemeClr val="bg1"/>
                        </a:solidFill>
                        <a:latin typeface="Liberation Serif" panose="02020603050405020304" pitchFamily="18" charset="0"/>
                      </a:endParaRPr>
                    </a:p>
                    <a:p>
                      <a:pPr algn="ctr"/>
                      <a:r>
                        <a:rPr lang="ru-RU" sz="1100" dirty="0" smtClean="0">
                          <a:ln>
                            <a:solidFill>
                              <a:schemeClr val="bg1"/>
                            </a:solidFill>
                          </a:ln>
                          <a:solidFill>
                            <a:schemeClr val="bg1"/>
                          </a:solidFill>
                          <a:latin typeface="Liberation Serif" panose="02020603050405020304" pitchFamily="18" charset="0"/>
                        </a:rPr>
                        <a:t>«…размер таких мер должен соответствовать понесенным потерпевшим (кредитором) убыткам…</a:t>
                      </a:r>
                    </a:p>
                    <a:p>
                      <a:pPr algn="ctr"/>
                      <a:r>
                        <a:rPr lang="ru-RU" sz="1100" dirty="0" smtClean="0">
                          <a:ln>
                            <a:solidFill>
                              <a:schemeClr val="bg1"/>
                            </a:solidFill>
                          </a:ln>
                          <a:solidFill>
                            <a:schemeClr val="bg1"/>
                          </a:solidFill>
                          <a:latin typeface="Liberation Serif" panose="02020603050405020304" pitchFamily="18" charset="0"/>
                        </a:rPr>
                        <a:t>….. указанным пунктом Правил установлены минимальный и максимальный размеры штрафа» (письмо Минфина России от 28.05.2020 </a:t>
                      </a:r>
                    </a:p>
                    <a:p>
                      <a:pPr algn="ctr"/>
                      <a:r>
                        <a:rPr lang="ru-RU" sz="1100" dirty="0" smtClean="0">
                          <a:ln>
                            <a:solidFill>
                              <a:schemeClr val="bg1"/>
                            </a:solidFill>
                          </a:ln>
                          <a:solidFill>
                            <a:schemeClr val="bg1"/>
                          </a:solidFill>
                          <a:latin typeface="Liberation Serif" panose="02020603050405020304" pitchFamily="18" charset="0"/>
                        </a:rPr>
                        <a:t>№ 24-03-07/45277)</a:t>
                      </a:r>
                    </a:p>
                  </a:txBody>
                  <a:tcPr/>
                </a:tc>
              </a:tr>
              <a:tr h="2256224">
                <a:tc vMerge="1">
                  <a:txBody>
                    <a:bodyPr/>
                    <a:lstStyle/>
                    <a:p>
                      <a:pPr algn="ctr"/>
                      <a:endParaRPr lang="ru-RU" dirty="0">
                        <a:ln>
                          <a:solidFill>
                            <a:schemeClr val="bg1"/>
                          </a:solidFill>
                        </a:ln>
                        <a:solidFill>
                          <a:schemeClr val="bg1"/>
                        </a:solidFill>
                        <a:latin typeface="Liberation Serif" panose="02020603050405020304" pitchFamily="18" charset="0"/>
                      </a:endParaRPr>
                    </a:p>
                  </a:txBody>
                  <a:tcPr/>
                </a:tc>
                <a:tc>
                  <a:txBody>
                    <a:bodyPr/>
                    <a:lstStyle/>
                    <a:p>
                      <a:pPr algn="ctr"/>
                      <a:r>
                        <a:rPr lang="ru-RU" sz="1600" b="0" dirty="0" smtClean="0">
                          <a:ln>
                            <a:solidFill>
                              <a:schemeClr val="bg1"/>
                            </a:solidFill>
                          </a:ln>
                          <a:solidFill>
                            <a:schemeClr val="bg1"/>
                          </a:solidFill>
                          <a:latin typeface="Liberation Serif" panose="02020603050405020304" pitchFamily="18" charset="0"/>
                        </a:rPr>
                        <a:t> </a:t>
                      </a:r>
                    </a:p>
                    <a:p>
                      <a:pPr algn="ctr"/>
                      <a:endParaRPr lang="ru-RU" sz="1600" b="0" dirty="0" smtClean="0">
                        <a:ln>
                          <a:solidFill>
                            <a:schemeClr val="bg1"/>
                          </a:solidFill>
                        </a:ln>
                        <a:solidFill>
                          <a:schemeClr val="bg1"/>
                        </a:solidFill>
                        <a:latin typeface="Liberation Serif" panose="02020603050405020304" pitchFamily="18" charset="0"/>
                      </a:endParaRPr>
                    </a:p>
                    <a:p>
                      <a:pPr algn="ctr"/>
                      <a:r>
                        <a:rPr lang="ru-RU" sz="1600" b="0" dirty="0" smtClean="0">
                          <a:ln>
                            <a:solidFill>
                              <a:schemeClr val="bg1"/>
                            </a:solidFill>
                          </a:ln>
                          <a:solidFill>
                            <a:schemeClr val="bg1"/>
                          </a:solidFill>
                          <a:latin typeface="Liberation Serif" panose="02020603050405020304" pitchFamily="18" charset="0"/>
                        </a:rPr>
                        <a:t>Неисполнение условия о привлечении к исполнению контракта субподрядчиков, соисполнителей из числа СМП и СОНКО</a:t>
                      </a:r>
                    </a:p>
                    <a:p>
                      <a:pPr algn="just"/>
                      <a:endParaRPr lang="ru-RU" sz="1600" b="0" dirty="0">
                        <a:ln>
                          <a:solidFill>
                            <a:schemeClr val="bg1"/>
                          </a:solidFill>
                        </a:ln>
                        <a:solidFill>
                          <a:schemeClr val="bg1"/>
                        </a:solidFill>
                        <a:latin typeface="Liberation Serif" panose="02020603050405020304" pitchFamily="18" charset="0"/>
                      </a:endParaRPr>
                    </a:p>
                  </a:txBody>
                  <a:tcPr/>
                </a:tc>
                <a:tc>
                  <a:txBody>
                    <a:bodyPr/>
                    <a:lstStyle/>
                    <a:p>
                      <a:pPr algn="ctr"/>
                      <a:r>
                        <a:rPr lang="ru-RU" sz="1600" b="1" dirty="0" smtClean="0">
                          <a:ln>
                            <a:solidFill>
                              <a:schemeClr val="bg1"/>
                            </a:solidFill>
                          </a:ln>
                          <a:solidFill>
                            <a:schemeClr val="bg1"/>
                          </a:solidFill>
                          <a:latin typeface="Liberation Serif" panose="02020603050405020304" pitchFamily="18" charset="0"/>
                        </a:rPr>
                        <a:t>Штраф</a:t>
                      </a:r>
                    </a:p>
                    <a:p>
                      <a:pPr algn="ctr"/>
                      <a:endParaRPr lang="ru-RU" sz="900" dirty="0" smtClean="0">
                        <a:ln>
                          <a:solidFill>
                            <a:schemeClr val="bg1"/>
                          </a:solidFill>
                        </a:ln>
                        <a:solidFill>
                          <a:schemeClr val="bg1"/>
                        </a:solidFill>
                        <a:latin typeface="Liberation Serif" panose="02020603050405020304" pitchFamily="18" charset="0"/>
                      </a:endParaRPr>
                    </a:p>
                    <a:p>
                      <a:pPr algn="ctr"/>
                      <a:r>
                        <a:rPr lang="ru-RU" sz="1400" dirty="0" smtClean="0">
                          <a:ln>
                            <a:solidFill>
                              <a:schemeClr val="bg1"/>
                            </a:solidFill>
                          </a:ln>
                          <a:solidFill>
                            <a:schemeClr val="bg1"/>
                          </a:solidFill>
                          <a:latin typeface="Liberation Serif" panose="02020603050405020304" pitchFamily="18" charset="0"/>
                        </a:rPr>
                        <a:t>Размер штрафа устанавливается в размере </a:t>
                      </a:r>
                    </a:p>
                    <a:p>
                      <a:pPr algn="ctr"/>
                      <a:r>
                        <a:rPr lang="ru-RU" sz="1400" dirty="0" smtClean="0">
                          <a:ln>
                            <a:solidFill>
                              <a:schemeClr val="bg1"/>
                            </a:solidFill>
                          </a:ln>
                          <a:solidFill>
                            <a:schemeClr val="bg1"/>
                          </a:solidFill>
                          <a:latin typeface="Liberation Serif" panose="02020603050405020304" pitchFamily="18" charset="0"/>
                        </a:rPr>
                        <a:t>в размере 5 % объема такого привлечения, установленного контрактом</a:t>
                      </a:r>
                    </a:p>
                    <a:p>
                      <a:pPr algn="ctr"/>
                      <a:endParaRPr lang="ru-RU" sz="1200" dirty="0" smtClean="0">
                        <a:ln>
                          <a:solidFill>
                            <a:schemeClr val="bg1"/>
                          </a:solidFill>
                        </a:ln>
                        <a:solidFill>
                          <a:schemeClr val="bg1"/>
                        </a:solidFill>
                        <a:latin typeface="Liberation Serif" panose="02020603050405020304" pitchFamily="18" charset="0"/>
                      </a:endParaRPr>
                    </a:p>
                    <a:p>
                      <a:pPr algn="ctr"/>
                      <a:r>
                        <a:rPr lang="ru-RU" sz="1200" dirty="0" smtClean="0">
                          <a:ln>
                            <a:solidFill>
                              <a:schemeClr val="bg1"/>
                            </a:solidFill>
                          </a:ln>
                          <a:solidFill>
                            <a:schemeClr val="bg1"/>
                          </a:solidFill>
                          <a:latin typeface="Liberation Serif" panose="02020603050405020304" pitchFamily="18" charset="0"/>
                        </a:rPr>
                        <a:t>(пункт 8 Правил определения размера штрафа, начисляемого…., утвержденных Постановлением Правительства РФ от 30.08.2017 № 1042)</a:t>
                      </a:r>
                    </a:p>
                    <a:p>
                      <a:pPr algn="ctr"/>
                      <a:endParaRPr lang="ru-RU" sz="900" dirty="0" smtClean="0">
                        <a:ln>
                          <a:solidFill>
                            <a:schemeClr val="bg1"/>
                          </a:solidFill>
                        </a:ln>
                        <a:solidFill>
                          <a:schemeClr val="bg1"/>
                        </a:solidFill>
                        <a:latin typeface="Liberation Serif" panose="02020603050405020304" pitchFamily="18" charset="0"/>
                      </a:endParaRPr>
                    </a:p>
                    <a:p>
                      <a:pPr algn="just"/>
                      <a:endParaRPr lang="ru-RU" sz="1200" dirty="0" smtClean="0">
                        <a:ln>
                          <a:solidFill>
                            <a:schemeClr val="bg1"/>
                          </a:solidFill>
                        </a:ln>
                        <a:solidFill>
                          <a:schemeClr val="bg1"/>
                        </a:solidFill>
                        <a:latin typeface="Liberation Serif" panose="02020603050405020304" pitchFamily="18" charset="0"/>
                      </a:endParaRPr>
                    </a:p>
                    <a:p>
                      <a:pPr algn="ctr"/>
                      <a:endParaRPr lang="ru-RU" sz="1200" dirty="0" smtClean="0">
                        <a:ln>
                          <a:solidFill>
                            <a:schemeClr val="bg1"/>
                          </a:solidFill>
                        </a:ln>
                        <a:solidFill>
                          <a:schemeClr val="bg1"/>
                        </a:solidFill>
                        <a:latin typeface="Liberation Serif" panose="02020603050405020304" pitchFamily="18" charset="0"/>
                      </a:endParaRPr>
                    </a:p>
                    <a:p>
                      <a:pPr algn="ctr"/>
                      <a:endParaRPr lang="ru-RU" sz="1200" dirty="0">
                        <a:ln>
                          <a:solidFill>
                            <a:schemeClr val="bg1"/>
                          </a:solidFill>
                        </a:ln>
                        <a:solidFill>
                          <a:schemeClr val="bg1"/>
                        </a:solidFill>
                        <a:latin typeface="Liberation Serif" panose="02020603050405020304" pitchFamily="18" charset="0"/>
                      </a:endParaRPr>
                    </a:p>
                  </a:txBody>
                  <a:tcPr/>
                </a:tc>
              </a:tr>
            </a:tbl>
          </a:graphicData>
        </a:graphic>
      </p:graphicFrame>
    </p:spTree>
    <p:extLst>
      <p:ext uri="{BB962C8B-B14F-4D97-AF65-F5344CB8AC3E}">
        <p14:creationId xmlns:p14="http://schemas.microsoft.com/office/powerpoint/2010/main" val="18015540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1309185419"/>
              </p:ext>
            </p:extLst>
          </p:nvPr>
        </p:nvGraphicFramePr>
        <p:xfrm>
          <a:off x="251520" y="459167"/>
          <a:ext cx="8784976" cy="6264695"/>
        </p:xfrm>
        <a:graphic>
          <a:graphicData uri="http://schemas.openxmlformats.org/drawingml/2006/table">
            <a:tbl>
              <a:tblPr firstRow="1" bandRow="1">
                <a:tableStyleId>{C4B1156A-380E-4F78-BDF5-A606A8083BF9}</a:tableStyleId>
              </a:tblPr>
              <a:tblGrid>
                <a:gridCol w="1440160"/>
                <a:gridCol w="3420380"/>
                <a:gridCol w="3924436"/>
              </a:tblGrid>
              <a:tr h="377731">
                <a:tc>
                  <a:txBody>
                    <a:bodyPr/>
                    <a:lstStyle/>
                    <a:p>
                      <a:pPr algn="ctr"/>
                      <a:r>
                        <a:rPr lang="ru-RU" b="0" dirty="0" smtClean="0">
                          <a:ln>
                            <a:solidFill>
                              <a:schemeClr val="bg1"/>
                            </a:solidFill>
                          </a:ln>
                          <a:latin typeface="Liberation Serif" panose="02020603050405020304" pitchFamily="18" charset="0"/>
                        </a:rPr>
                        <a:t>Субъект</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Нарушение</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Ответственность</a:t>
                      </a:r>
                      <a:endParaRPr lang="ru-RU" b="0" dirty="0">
                        <a:ln>
                          <a:solidFill>
                            <a:schemeClr val="bg1"/>
                          </a:solidFill>
                        </a:ln>
                        <a:solidFill>
                          <a:schemeClr val="bg1"/>
                        </a:solidFill>
                        <a:latin typeface="Liberation Serif" panose="02020603050405020304" pitchFamily="18" charset="0"/>
                      </a:endParaRPr>
                    </a:p>
                  </a:txBody>
                  <a:tcPr/>
                </a:tc>
              </a:tr>
              <a:tr h="4254604">
                <a:tc rowSpan="2">
                  <a:txBody>
                    <a:bodyPr/>
                    <a:lstStyle/>
                    <a:p>
                      <a:pPr algn="ctr"/>
                      <a:r>
                        <a:rPr lang="ru-RU" sz="1600" b="1" dirty="0" smtClean="0">
                          <a:ln>
                            <a:solidFill>
                              <a:schemeClr val="bg1"/>
                            </a:solidFill>
                          </a:ln>
                          <a:solidFill>
                            <a:schemeClr val="bg1"/>
                          </a:solidFill>
                          <a:latin typeface="Liberation Serif" panose="02020603050405020304" pitchFamily="18" charset="0"/>
                        </a:rPr>
                        <a:t>Поставщик (подрядчик, исполнитель) </a:t>
                      </a:r>
                      <a:endParaRPr lang="ru-RU" sz="1600" b="1" dirty="0">
                        <a:ln>
                          <a:solidFill>
                            <a:schemeClr val="bg1"/>
                          </a:solidFill>
                        </a:ln>
                        <a:solidFill>
                          <a:schemeClr val="bg1"/>
                        </a:solidFill>
                        <a:latin typeface="Liberation Serif" panose="02020603050405020304" pitchFamily="18" charset="0"/>
                      </a:endParaRPr>
                    </a:p>
                  </a:txBody>
                  <a:tcPr/>
                </a:tc>
                <a:tc>
                  <a:txBody>
                    <a:bodyPr/>
                    <a:lstStyle/>
                    <a:p>
                      <a:pPr algn="ctr"/>
                      <a:r>
                        <a:rPr lang="ru-RU" sz="1600" dirty="0" smtClean="0">
                          <a:ln>
                            <a:solidFill>
                              <a:schemeClr val="bg1"/>
                            </a:solidFill>
                          </a:ln>
                          <a:solidFill>
                            <a:schemeClr val="bg1"/>
                          </a:solidFill>
                          <a:latin typeface="Liberation Serif" panose="02020603050405020304" pitchFamily="18" charset="0"/>
                        </a:rPr>
                        <a:t>Неисполнение или ненадлежащее исполнение обязательств, предусмотренных контрактом, </a:t>
                      </a:r>
                      <a:r>
                        <a:rPr lang="ru-RU" sz="1600" b="1" dirty="0" smtClean="0">
                          <a:ln>
                            <a:solidFill>
                              <a:schemeClr val="bg1"/>
                            </a:solidFill>
                          </a:ln>
                          <a:solidFill>
                            <a:schemeClr val="bg1"/>
                          </a:solidFill>
                          <a:latin typeface="Liberation Serif" panose="02020603050405020304" pitchFamily="18" charset="0"/>
                        </a:rPr>
                        <a:t>заключенным с победителем закупки </a:t>
                      </a:r>
                      <a:r>
                        <a:rPr lang="ru-RU" sz="1600" dirty="0" smtClean="0">
                          <a:ln>
                            <a:solidFill>
                              <a:schemeClr val="bg1"/>
                            </a:solidFill>
                          </a:ln>
                          <a:solidFill>
                            <a:schemeClr val="bg1"/>
                          </a:solidFill>
                          <a:latin typeface="Liberation Serif" panose="02020603050405020304" pitchFamily="18" charset="0"/>
                        </a:rPr>
                        <a:t>(или с иным участником закупки в случаях, установленных Законом о контрактной системе), </a:t>
                      </a:r>
                      <a:r>
                        <a:rPr lang="ru-RU" sz="1600" b="1" dirty="0" smtClean="0">
                          <a:ln>
                            <a:solidFill>
                              <a:schemeClr val="bg1"/>
                            </a:solidFill>
                          </a:ln>
                          <a:solidFill>
                            <a:schemeClr val="bg1"/>
                          </a:solidFill>
                          <a:latin typeface="Liberation Serif" panose="02020603050405020304" pitchFamily="18" charset="0"/>
                        </a:rPr>
                        <a:t>предложившим наиболее высокую цену </a:t>
                      </a:r>
                      <a:r>
                        <a:rPr lang="ru-RU" sz="1600" dirty="0" smtClean="0">
                          <a:ln>
                            <a:solidFill>
                              <a:schemeClr val="bg1"/>
                            </a:solidFill>
                          </a:ln>
                          <a:solidFill>
                            <a:schemeClr val="bg1"/>
                          </a:solidFill>
                          <a:latin typeface="Liberation Serif" panose="02020603050405020304" pitchFamily="18" charset="0"/>
                        </a:rPr>
                        <a:t>за право заключения контракта, за исключением просрочки исполнения обязательств </a:t>
                      </a:r>
                    </a:p>
                    <a:p>
                      <a:pPr algn="ctr"/>
                      <a:r>
                        <a:rPr lang="ru-RU" sz="1600" dirty="0" smtClean="0">
                          <a:ln>
                            <a:solidFill>
                              <a:schemeClr val="bg1"/>
                            </a:solidFill>
                          </a:ln>
                          <a:solidFill>
                            <a:schemeClr val="bg1"/>
                          </a:solidFill>
                          <a:latin typeface="Liberation Serif" panose="02020603050405020304" pitchFamily="18" charset="0"/>
                        </a:rPr>
                        <a:t>(в том числе гарантийного обязательства), предусмотренных контрактом</a:t>
                      </a:r>
                    </a:p>
                    <a:p>
                      <a:pPr algn="ctr"/>
                      <a:endParaRPr lang="ru-RU" sz="1200" b="0" dirty="0" smtClean="0">
                        <a:ln>
                          <a:solidFill>
                            <a:schemeClr val="bg1"/>
                          </a:solidFill>
                        </a:ln>
                        <a:solidFill>
                          <a:schemeClr val="bg1"/>
                        </a:solidFill>
                        <a:latin typeface="Liberation Serif" panose="02020603050405020304" pitchFamily="18" charset="0"/>
                      </a:endParaRPr>
                    </a:p>
                    <a:p>
                      <a:pPr algn="ctr"/>
                      <a:r>
                        <a:rPr lang="ru-RU" sz="1200" b="0" dirty="0" smtClean="0">
                          <a:ln>
                            <a:solidFill>
                              <a:schemeClr val="bg1"/>
                            </a:solidFill>
                          </a:ln>
                          <a:solidFill>
                            <a:schemeClr val="bg1"/>
                          </a:solidFill>
                          <a:latin typeface="Liberation Serif" panose="02020603050405020304" pitchFamily="18" charset="0"/>
                        </a:rPr>
                        <a:t>(ч. 8 ст. 34 Федерального закона от 05.04.2013 </a:t>
                      </a:r>
                      <a:br>
                        <a:rPr lang="ru-RU" sz="1200" b="0" dirty="0" smtClean="0">
                          <a:ln>
                            <a:solidFill>
                              <a:schemeClr val="bg1"/>
                            </a:solidFill>
                          </a:ln>
                          <a:solidFill>
                            <a:schemeClr val="bg1"/>
                          </a:solidFill>
                          <a:latin typeface="Liberation Serif" panose="02020603050405020304" pitchFamily="18" charset="0"/>
                        </a:rPr>
                      </a:br>
                      <a:r>
                        <a:rPr lang="ru-RU" sz="1200" b="0" dirty="0" smtClean="0">
                          <a:ln>
                            <a:solidFill>
                              <a:schemeClr val="bg1"/>
                            </a:solidFill>
                          </a:ln>
                          <a:solidFill>
                            <a:schemeClr val="bg1"/>
                          </a:solidFill>
                          <a:latin typeface="Liberation Serif" panose="02020603050405020304" pitchFamily="18" charset="0"/>
                        </a:rPr>
                        <a:t>№ 44-ФЗ)</a:t>
                      </a:r>
                    </a:p>
                  </a:txBody>
                  <a:tcPr/>
                </a:tc>
                <a:tc>
                  <a:txBody>
                    <a:bodyPr/>
                    <a:lstStyle/>
                    <a:p>
                      <a:pPr algn="ctr"/>
                      <a:r>
                        <a:rPr lang="ru-RU" sz="1600" b="1" dirty="0" smtClean="0">
                          <a:ln>
                            <a:solidFill>
                              <a:schemeClr val="bg1"/>
                            </a:solidFill>
                          </a:ln>
                          <a:solidFill>
                            <a:schemeClr val="bg1"/>
                          </a:solidFill>
                          <a:latin typeface="Liberation Serif" panose="02020603050405020304" pitchFamily="18" charset="0"/>
                        </a:rPr>
                        <a:t>Штраф</a:t>
                      </a:r>
                      <a:r>
                        <a:rPr lang="ru-RU" sz="1600" dirty="0" smtClean="0">
                          <a:ln>
                            <a:solidFill>
                              <a:schemeClr val="bg1"/>
                            </a:solidFill>
                          </a:ln>
                          <a:solidFill>
                            <a:schemeClr val="bg1"/>
                          </a:solidFill>
                          <a:latin typeface="Liberation Serif" panose="02020603050405020304" pitchFamily="18" charset="0"/>
                        </a:rPr>
                        <a:t> за каждый факт неисполнения обязательств по контракту. </a:t>
                      </a:r>
                    </a:p>
                    <a:p>
                      <a:pPr algn="ctr"/>
                      <a:endParaRPr lang="ru-RU" sz="1600" dirty="0" smtClean="0">
                        <a:ln>
                          <a:solidFill>
                            <a:schemeClr val="bg1"/>
                          </a:solidFill>
                        </a:ln>
                        <a:solidFill>
                          <a:schemeClr val="bg1"/>
                        </a:solidFill>
                        <a:latin typeface="Liberation Serif" panose="02020603050405020304" pitchFamily="18" charset="0"/>
                      </a:endParaRPr>
                    </a:p>
                    <a:p>
                      <a:pPr algn="ctr"/>
                      <a:r>
                        <a:rPr lang="ru-RU" sz="1600" dirty="0" smtClean="0">
                          <a:ln>
                            <a:solidFill>
                              <a:schemeClr val="bg1"/>
                            </a:solidFill>
                          </a:ln>
                          <a:solidFill>
                            <a:schemeClr val="bg1"/>
                          </a:solidFill>
                          <a:latin typeface="Liberation Serif" panose="02020603050405020304" pitchFamily="18" charset="0"/>
                        </a:rPr>
                        <a:t>Размер штрафа устанавливается контрактом в порядке, установленном Постановлением Правительства РФ от 30.08.2017 № 1042. </a:t>
                      </a:r>
                    </a:p>
                    <a:p>
                      <a:pPr algn="ctr"/>
                      <a:endParaRPr lang="ru-RU" sz="1600" dirty="0" smtClean="0">
                        <a:ln>
                          <a:solidFill>
                            <a:schemeClr val="bg1"/>
                          </a:solidFill>
                        </a:ln>
                        <a:solidFill>
                          <a:schemeClr val="bg1"/>
                        </a:solidFill>
                        <a:latin typeface="Liberation Serif" panose="02020603050405020304" pitchFamily="18" charset="0"/>
                      </a:endParaRPr>
                    </a:p>
                    <a:p>
                      <a:pPr algn="ctr"/>
                      <a:endParaRPr lang="ru-RU" sz="1600" dirty="0" smtClean="0">
                        <a:ln>
                          <a:solidFill>
                            <a:schemeClr val="bg1"/>
                          </a:solidFill>
                        </a:ln>
                        <a:solidFill>
                          <a:schemeClr val="bg1"/>
                        </a:solidFill>
                        <a:latin typeface="Liberation Serif" panose="02020603050405020304" pitchFamily="18" charset="0"/>
                      </a:endParaRPr>
                    </a:p>
                    <a:p>
                      <a:pPr algn="ctr"/>
                      <a:r>
                        <a:rPr lang="ru-RU" sz="1600" dirty="0" smtClean="0">
                          <a:ln>
                            <a:solidFill>
                              <a:schemeClr val="bg1"/>
                            </a:solidFill>
                          </a:ln>
                          <a:solidFill>
                            <a:schemeClr val="bg1"/>
                          </a:solidFill>
                          <a:latin typeface="Liberation Serif" panose="02020603050405020304" pitchFamily="18" charset="0"/>
                        </a:rPr>
                        <a:t>(пункт 5 Правил определения размера штрафа, начисляемого…., утвержденных Постановлением Правительства РФ </a:t>
                      </a:r>
                      <a:br>
                        <a:rPr lang="ru-RU" sz="1600" dirty="0" smtClean="0">
                          <a:ln>
                            <a:solidFill>
                              <a:schemeClr val="bg1"/>
                            </a:solidFill>
                          </a:ln>
                          <a:solidFill>
                            <a:schemeClr val="bg1"/>
                          </a:solidFill>
                          <a:latin typeface="Liberation Serif" panose="02020603050405020304" pitchFamily="18" charset="0"/>
                        </a:rPr>
                      </a:br>
                      <a:r>
                        <a:rPr lang="ru-RU" sz="1600" dirty="0" smtClean="0">
                          <a:ln>
                            <a:solidFill>
                              <a:schemeClr val="bg1"/>
                            </a:solidFill>
                          </a:ln>
                          <a:solidFill>
                            <a:schemeClr val="bg1"/>
                          </a:solidFill>
                          <a:latin typeface="Liberation Serif" panose="02020603050405020304" pitchFamily="18" charset="0"/>
                        </a:rPr>
                        <a:t>от 30.08.2017 № 1042)</a:t>
                      </a:r>
                    </a:p>
                  </a:txBody>
                  <a:tcPr/>
                </a:tc>
              </a:tr>
              <a:tr h="1632360">
                <a:tc vMerge="1">
                  <a:txBody>
                    <a:bodyPr/>
                    <a:lstStyle/>
                    <a:p>
                      <a:pPr algn="ctr"/>
                      <a:endParaRPr lang="ru-RU" dirty="0">
                        <a:ln>
                          <a:solidFill>
                            <a:schemeClr val="bg1"/>
                          </a:solidFill>
                        </a:ln>
                        <a:solidFill>
                          <a:schemeClr val="bg1"/>
                        </a:solidFill>
                        <a:latin typeface="Liberation Serif" panose="02020603050405020304" pitchFamily="18" charset="0"/>
                      </a:endParaRPr>
                    </a:p>
                  </a:txBody>
                  <a:tcPr/>
                </a:tc>
                <a:tc gridSpan="2">
                  <a:txBody>
                    <a:bodyPr/>
                    <a:lstStyle/>
                    <a:p>
                      <a:pPr algn="just"/>
                      <a:r>
                        <a:rPr lang="ru-RU" sz="1800" b="1" dirty="0" smtClean="0">
                          <a:ln>
                            <a:solidFill>
                              <a:schemeClr val="bg1"/>
                            </a:solidFill>
                          </a:ln>
                          <a:solidFill>
                            <a:schemeClr val="bg1"/>
                          </a:solidFill>
                          <a:latin typeface="Liberation Serif" panose="02020603050405020304" pitchFamily="18" charset="0"/>
                        </a:rPr>
                        <a:t>Особенность:</a:t>
                      </a:r>
                      <a:r>
                        <a:rPr lang="ru-RU" sz="1800" b="0" dirty="0" smtClean="0">
                          <a:ln>
                            <a:solidFill>
                              <a:schemeClr val="bg1"/>
                            </a:solidFill>
                          </a:ln>
                          <a:solidFill>
                            <a:schemeClr val="bg1"/>
                          </a:solidFill>
                          <a:latin typeface="Liberation Serif" panose="02020603050405020304" pitchFamily="18" charset="0"/>
                        </a:rPr>
                        <a:t> штрафы исчисляются в проценте не от цены контракта или его этапа, а от НМЦК, в случае, если цена контракта не превышает НМЦК.</a:t>
                      </a:r>
                    </a:p>
                    <a:p>
                      <a:pPr algn="just"/>
                      <a:endParaRPr lang="ru-RU" sz="1600" b="0" dirty="0" smtClean="0">
                        <a:ln>
                          <a:solidFill>
                            <a:schemeClr val="bg1"/>
                          </a:solidFill>
                        </a:ln>
                        <a:solidFill>
                          <a:schemeClr val="bg1"/>
                        </a:solidFill>
                        <a:latin typeface="Liberation Serif" panose="02020603050405020304" pitchFamily="18" charset="0"/>
                      </a:endParaRPr>
                    </a:p>
                    <a:p>
                      <a:pPr algn="just"/>
                      <a:endParaRPr lang="ru-RU" sz="1600" b="0" dirty="0">
                        <a:ln>
                          <a:solidFill>
                            <a:schemeClr val="bg1"/>
                          </a:solidFill>
                        </a:ln>
                        <a:solidFill>
                          <a:schemeClr val="bg1"/>
                        </a:solidFill>
                        <a:latin typeface="Liberation Serif" panose="02020603050405020304" pitchFamily="18" charset="0"/>
                      </a:endParaRPr>
                    </a:p>
                  </a:txBody>
                  <a:tcPr/>
                </a:tc>
                <a:tc hMerge="1">
                  <a:txBody>
                    <a:bodyPr/>
                    <a:lstStyle/>
                    <a:p>
                      <a:pPr algn="ctr"/>
                      <a:endParaRPr lang="ru-RU" sz="1200" dirty="0">
                        <a:ln>
                          <a:solidFill>
                            <a:schemeClr val="bg1"/>
                          </a:solidFill>
                        </a:ln>
                        <a:solidFill>
                          <a:schemeClr val="bg1"/>
                        </a:solidFill>
                        <a:latin typeface="Liberation Serif" panose="02020603050405020304" pitchFamily="18" charset="0"/>
                      </a:endParaRPr>
                    </a:p>
                  </a:txBody>
                  <a:tcPr/>
                </a:tc>
              </a:tr>
            </a:tbl>
          </a:graphicData>
        </a:graphic>
      </p:graphicFrame>
      <p:pic>
        <p:nvPicPr>
          <p:cNvPr id="4"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33472"/>
            <a:ext cx="576064" cy="42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480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1703918350"/>
              </p:ext>
            </p:extLst>
          </p:nvPr>
        </p:nvGraphicFramePr>
        <p:xfrm>
          <a:off x="179512" y="116633"/>
          <a:ext cx="8784976" cy="6627439"/>
        </p:xfrm>
        <a:graphic>
          <a:graphicData uri="http://schemas.openxmlformats.org/drawingml/2006/table">
            <a:tbl>
              <a:tblPr firstRow="1" bandRow="1">
                <a:tableStyleId>{C4B1156A-380E-4F78-BDF5-A606A8083BF9}</a:tableStyleId>
              </a:tblPr>
              <a:tblGrid>
                <a:gridCol w="1440160"/>
                <a:gridCol w="3312368"/>
                <a:gridCol w="4032448"/>
              </a:tblGrid>
              <a:tr h="367556">
                <a:tc>
                  <a:txBody>
                    <a:bodyPr/>
                    <a:lstStyle/>
                    <a:p>
                      <a:pPr algn="ctr"/>
                      <a:r>
                        <a:rPr lang="ru-RU" b="0" dirty="0" smtClean="0">
                          <a:ln>
                            <a:solidFill>
                              <a:schemeClr val="bg1"/>
                            </a:solidFill>
                          </a:ln>
                          <a:latin typeface="Liberation Serif" panose="02020603050405020304" pitchFamily="18" charset="0"/>
                        </a:rPr>
                        <a:t>Субъект</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Нарушение</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Ответственность</a:t>
                      </a:r>
                      <a:endParaRPr lang="ru-RU" b="0" dirty="0">
                        <a:ln>
                          <a:solidFill>
                            <a:schemeClr val="bg1"/>
                          </a:solidFill>
                        </a:ln>
                        <a:solidFill>
                          <a:schemeClr val="bg1"/>
                        </a:solidFill>
                        <a:latin typeface="Liberation Serif" panose="02020603050405020304" pitchFamily="18" charset="0"/>
                      </a:endParaRPr>
                    </a:p>
                  </a:txBody>
                  <a:tcPr/>
                </a:tc>
              </a:tr>
              <a:tr h="3486203">
                <a:tc rowSpan="2">
                  <a:txBody>
                    <a:bodyPr/>
                    <a:lstStyle/>
                    <a:p>
                      <a:pPr algn="ctr"/>
                      <a:r>
                        <a:rPr lang="ru-RU" sz="1600" b="1" dirty="0" smtClean="0">
                          <a:ln>
                            <a:solidFill>
                              <a:schemeClr val="bg1"/>
                            </a:solidFill>
                          </a:ln>
                          <a:solidFill>
                            <a:schemeClr val="bg1"/>
                          </a:solidFill>
                          <a:latin typeface="Liberation Serif" panose="02020603050405020304" pitchFamily="18" charset="0"/>
                        </a:rPr>
                        <a:t>Поставщик (подрядчик, исполнитель) </a:t>
                      </a:r>
                      <a:endParaRPr lang="ru-RU" sz="1600" b="1" dirty="0">
                        <a:ln>
                          <a:solidFill>
                            <a:schemeClr val="bg1"/>
                          </a:solidFill>
                        </a:ln>
                        <a:solidFill>
                          <a:schemeClr val="bg1"/>
                        </a:solidFill>
                        <a:latin typeface="Liberation Serif" panose="02020603050405020304" pitchFamily="18" charset="0"/>
                      </a:endParaRPr>
                    </a:p>
                  </a:txBody>
                  <a:tcPr/>
                </a:tc>
                <a:tc>
                  <a:txBody>
                    <a:bodyPr/>
                    <a:lstStyle/>
                    <a:p>
                      <a:pPr algn="ctr"/>
                      <a:r>
                        <a:rPr lang="ru-RU" sz="1600" dirty="0" smtClean="0">
                          <a:ln>
                            <a:solidFill>
                              <a:schemeClr val="bg1"/>
                            </a:solidFill>
                          </a:ln>
                          <a:solidFill>
                            <a:schemeClr val="bg1"/>
                          </a:solidFill>
                          <a:latin typeface="Liberation Serif" panose="02020603050405020304" pitchFamily="18" charset="0"/>
                        </a:rPr>
                        <a:t>Неисполнение или ненадлежащее исполнение обязательств, предусмотренных контрактом, </a:t>
                      </a:r>
                      <a:r>
                        <a:rPr lang="ru-RU" sz="1600" b="1" dirty="0" smtClean="0">
                          <a:ln>
                            <a:solidFill>
                              <a:schemeClr val="bg1"/>
                            </a:solidFill>
                          </a:ln>
                          <a:solidFill>
                            <a:schemeClr val="bg1"/>
                          </a:solidFill>
                          <a:latin typeface="Liberation Serif" panose="02020603050405020304" pitchFamily="18" charset="0"/>
                        </a:rPr>
                        <a:t>которое не имеет стоимостного выражения</a:t>
                      </a:r>
                    </a:p>
                    <a:p>
                      <a:pPr algn="ctr"/>
                      <a:endParaRPr lang="ru-RU" sz="1200" b="0" dirty="0" smtClean="0">
                        <a:ln>
                          <a:solidFill>
                            <a:schemeClr val="bg1"/>
                          </a:solidFill>
                        </a:ln>
                        <a:solidFill>
                          <a:schemeClr val="bg1"/>
                        </a:solidFill>
                        <a:latin typeface="Liberation Serif" panose="02020603050405020304" pitchFamily="18" charset="0"/>
                      </a:endParaRPr>
                    </a:p>
                    <a:p>
                      <a:pPr algn="ctr"/>
                      <a:r>
                        <a:rPr lang="ru-RU" sz="1200" b="0" dirty="0" smtClean="0">
                          <a:ln>
                            <a:solidFill>
                              <a:schemeClr val="bg1"/>
                            </a:solidFill>
                          </a:ln>
                          <a:solidFill>
                            <a:schemeClr val="bg1"/>
                          </a:solidFill>
                          <a:latin typeface="Liberation Serif" panose="02020603050405020304" pitchFamily="18" charset="0"/>
                        </a:rPr>
                        <a:t>(ч. 8 ст. 34 Федерального закона от 05.04.2013 </a:t>
                      </a:r>
                      <a:br>
                        <a:rPr lang="ru-RU" sz="1200" b="0" dirty="0" smtClean="0">
                          <a:ln>
                            <a:solidFill>
                              <a:schemeClr val="bg1"/>
                            </a:solidFill>
                          </a:ln>
                          <a:solidFill>
                            <a:schemeClr val="bg1"/>
                          </a:solidFill>
                          <a:latin typeface="Liberation Serif" panose="02020603050405020304" pitchFamily="18" charset="0"/>
                        </a:rPr>
                      </a:br>
                      <a:r>
                        <a:rPr lang="ru-RU" sz="1200" b="0" dirty="0" smtClean="0">
                          <a:ln>
                            <a:solidFill>
                              <a:schemeClr val="bg1"/>
                            </a:solidFill>
                          </a:ln>
                          <a:solidFill>
                            <a:schemeClr val="bg1"/>
                          </a:solidFill>
                          <a:latin typeface="Liberation Serif" panose="02020603050405020304" pitchFamily="18" charset="0"/>
                        </a:rPr>
                        <a:t>№ 44-ФЗ)</a:t>
                      </a:r>
                    </a:p>
                  </a:txBody>
                  <a:tcPr/>
                </a:tc>
                <a:tc>
                  <a:txBody>
                    <a:bodyPr/>
                    <a:lstStyle/>
                    <a:p>
                      <a:pPr algn="ctr"/>
                      <a:r>
                        <a:rPr lang="ru-RU" sz="1600" b="1" dirty="0" smtClean="0">
                          <a:ln>
                            <a:solidFill>
                              <a:schemeClr val="bg1"/>
                            </a:solidFill>
                          </a:ln>
                          <a:solidFill>
                            <a:schemeClr val="bg1"/>
                          </a:solidFill>
                          <a:latin typeface="Liberation Serif" panose="02020603050405020304" pitchFamily="18" charset="0"/>
                        </a:rPr>
                        <a:t>Штраф</a:t>
                      </a:r>
                      <a:r>
                        <a:rPr lang="ru-RU" sz="1600" dirty="0" smtClean="0">
                          <a:ln>
                            <a:solidFill>
                              <a:schemeClr val="bg1"/>
                            </a:solidFill>
                          </a:ln>
                          <a:solidFill>
                            <a:schemeClr val="bg1"/>
                          </a:solidFill>
                          <a:latin typeface="Liberation Serif" panose="02020603050405020304" pitchFamily="18" charset="0"/>
                        </a:rPr>
                        <a:t> за каждый факт неисполнения обязательств по контракту. </a:t>
                      </a:r>
                    </a:p>
                    <a:p>
                      <a:pPr algn="ctr"/>
                      <a:endParaRPr lang="ru-RU" sz="1600" dirty="0" smtClean="0">
                        <a:ln>
                          <a:solidFill>
                            <a:schemeClr val="bg1"/>
                          </a:solidFill>
                        </a:ln>
                        <a:solidFill>
                          <a:schemeClr val="bg1"/>
                        </a:solidFill>
                        <a:latin typeface="Liberation Serif" panose="02020603050405020304" pitchFamily="18" charset="0"/>
                      </a:endParaRPr>
                    </a:p>
                    <a:p>
                      <a:pPr algn="ctr"/>
                      <a:r>
                        <a:rPr lang="ru-RU" sz="1600" dirty="0" smtClean="0">
                          <a:ln>
                            <a:solidFill>
                              <a:schemeClr val="bg1"/>
                            </a:solidFill>
                          </a:ln>
                          <a:solidFill>
                            <a:schemeClr val="bg1"/>
                          </a:solidFill>
                          <a:latin typeface="Liberation Serif" panose="02020603050405020304" pitchFamily="18" charset="0"/>
                        </a:rPr>
                        <a:t>Размер штрафа устанавливается </a:t>
                      </a:r>
                    </a:p>
                    <a:p>
                      <a:pPr algn="ctr"/>
                      <a:r>
                        <a:rPr lang="ru-RU" sz="1600" b="1" dirty="0" smtClean="0">
                          <a:ln>
                            <a:solidFill>
                              <a:schemeClr val="bg1"/>
                            </a:solidFill>
                          </a:ln>
                          <a:solidFill>
                            <a:schemeClr val="bg1"/>
                          </a:solidFill>
                          <a:latin typeface="Liberation Serif" panose="02020603050405020304" pitchFamily="18" charset="0"/>
                        </a:rPr>
                        <a:t>(при наличии в контракте таких обязательств) </a:t>
                      </a:r>
                      <a:r>
                        <a:rPr lang="ru-RU" sz="1600" dirty="0" smtClean="0">
                          <a:ln>
                            <a:solidFill>
                              <a:schemeClr val="bg1"/>
                            </a:solidFill>
                          </a:ln>
                          <a:solidFill>
                            <a:schemeClr val="bg1"/>
                          </a:solidFill>
                          <a:latin typeface="Liberation Serif" panose="02020603050405020304" pitchFamily="18" charset="0"/>
                        </a:rPr>
                        <a:t>в порядке, установленном Постановлением Правительства РФ от 30.08.2017 № 1042. </a:t>
                      </a:r>
                    </a:p>
                    <a:p>
                      <a:pPr algn="ctr"/>
                      <a:endParaRPr lang="ru-RU" sz="1600" dirty="0" smtClean="0">
                        <a:ln>
                          <a:solidFill>
                            <a:schemeClr val="bg1"/>
                          </a:solidFill>
                        </a:ln>
                        <a:solidFill>
                          <a:schemeClr val="bg1"/>
                        </a:solidFill>
                        <a:latin typeface="Liberation Serif" panose="02020603050405020304" pitchFamily="18" charset="0"/>
                      </a:endParaRPr>
                    </a:p>
                    <a:p>
                      <a:pPr algn="ctr"/>
                      <a:r>
                        <a:rPr lang="ru-RU" sz="1600" dirty="0" smtClean="0">
                          <a:ln>
                            <a:solidFill>
                              <a:schemeClr val="bg1"/>
                            </a:solidFill>
                          </a:ln>
                          <a:solidFill>
                            <a:schemeClr val="bg1"/>
                          </a:solidFill>
                          <a:latin typeface="Liberation Serif" panose="02020603050405020304" pitchFamily="18" charset="0"/>
                        </a:rPr>
                        <a:t>(пункт 6 Правил определения размера штрафа, начисляемого…., утвержденных Постановлением Правительства РФ </a:t>
                      </a:r>
                      <a:br>
                        <a:rPr lang="ru-RU" sz="1600" dirty="0" smtClean="0">
                          <a:ln>
                            <a:solidFill>
                              <a:schemeClr val="bg1"/>
                            </a:solidFill>
                          </a:ln>
                          <a:solidFill>
                            <a:schemeClr val="bg1"/>
                          </a:solidFill>
                          <a:latin typeface="Liberation Serif" panose="02020603050405020304" pitchFamily="18" charset="0"/>
                        </a:rPr>
                      </a:br>
                      <a:r>
                        <a:rPr lang="ru-RU" sz="1600" dirty="0" smtClean="0">
                          <a:ln>
                            <a:solidFill>
                              <a:schemeClr val="bg1"/>
                            </a:solidFill>
                          </a:ln>
                          <a:solidFill>
                            <a:schemeClr val="bg1"/>
                          </a:solidFill>
                          <a:latin typeface="Liberation Serif" panose="02020603050405020304" pitchFamily="18" charset="0"/>
                        </a:rPr>
                        <a:t>от 30.08.2017 № 1042)</a:t>
                      </a:r>
                    </a:p>
                  </a:txBody>
                  <a:tcPr/>
                </a:tc>
              </a:tr>
              <a:tr h="2698967">
                <a:tc vMerge="1">
                  <a:txBody>
                    <a:bodyPr/>
                    <a:lstStyle/>
                    <a:p>
                      <a:pPr algn="ctr"/>
                      <a:endParaRPr lang="ru-RU" dirty="0">
                        <a:ln>
                          <a:solidFill>
                            <a:schemeClr val="bg1"/>
                          </a:solidFill>
                        </a:ln>
                        <a:solidFill>
                          <a:schemeClr val="bg1"/>
                        </a:solidFill>
                        <a:latin typeface="Liberation Serif" panose="02020603050405020304" pitchFamily="18" charset="0"/>
                      </a:endParaRPr>
                    </a:p>
                  </a:txBody>
                  <a:tcPr/>
                </a:tc>
                <a:tc gridSpan="2">
                  <a:txBody>
                    <a:bodyPr/>
                    <a:lstStyle/>
                    <a:p>
                      <a:pPr algn="just"/>
                      <a:r>
                        <a:rPr lang="ru-RU" sz="1600" b="0" dirty="0" smtClean="0">
                          <a:ln>
                            <a:solidFill>
                              <a:schemeClr val="bg1"/>
                            </a:solidFill>
                          </a:ln>
                          <a:solidFill>
                            <a:schemeClr val="bg1"/>
                          </a:solidFill>
                          <a:latin typeface="Liberation Serif" panose="02020603050405020304" pitchFamily="18" charset="0"/>
                        </a:rPr>
                        <a:t>Обязательства, которые не имеют стоимостного выражения: </a:t>
                      </a:r>
                    </a:p>
                    <a:p>
                      <a:pPr marL="285750" indent="-285750" algn="just">
                        <a:buFontTx/>
                        <a:buChar char="-"/>
                      </a:pPr>
                      <a:r>
                        <a:rPr lang="ru-RU" sz="1600" b="0" dirty="0" smtClean="0">
                          <a:ln>
                            <a:solidFill>
                              <a:schemeClr val="bg1"/>
                            </a:solidFill>
                          </a:ln>
                          <a:solidFill>
                            <a:schemeClr val="bg1"/>
                          </a:solidFill>
                          <a:latin typeface="Liberation Serif" panose="02020603050405020304" pitchFamily="18" charset="0"/>
                        </a:rPr>
                        <a:t>непредставление каких-либо документов, предусмотренных контрактом, без которых товары (работы, услуги) могут быть приняты (письмо Минфина России от 31.10.2017 № 24-03-07/71731);</a:t>
                      </a:r>
                    </a:p>
                    <a:p>
                      <a:pPr marL="285750" indent="-285750" algn="just">
                        <a:buFontTx/>
                        <a:buChar char="-"/>
                      </a:pPr>
                      <a:r>
                        <a:rPr lang="ru-RU" sz="1600" b="0" dirty="0" smtClean="0">
                          <a:ln>
                            <a:solidFill>
                              <a:schemeClr val="bg1"/>
                            </a:solidFill>
                          </a:ln>
                          <a:solidFill>
                            <a:schemeClr val="bg1"/>
                          </a:solidFill>
                          <a:latin typeface="Liberation Serif" panose="02020603050405020304" pitchFamily="18" charset="0"/>
                        </a:rPr>
                        <a:t>неисполнение подрядчиком обязанности убрать строительный мусор после сдачи результата строительных работ;</a:t>
                      </a:r>
                    </a:p>
                    <a:p>
                      <a:pPr marL="285750" indent="-285750" algn="just">
                        <a:buFontTx/>
                        <a:buChar char="-"/>
                      </a:pPr>
                      <a:r>
                        <a:rPr lang="ru-RU" sz="1600" b="0" dirty="0" smtClean="0">
                          <a:ln>
                            <a:solidFill>
                              <a:schemeClr val="bg1"/>
                            </a:solidFill>
                          </a:ln>
                          <a:solidFill>
                            <a:schemeClr val="bg1"/>
                          </a:solidFill>
                          <a:latin typeface="Liberation Serif" panose="02020603050405020304" pitchFamily="18" charset="0"/>
                        </a:rPr>
                        <a:t>Несвоевременное уведомление заказчика о поставке товара и прочее.</a:t>
                      </a:r>
                    </a:p>
                    <a:p>
                      <a:pPr marL="0" indent="0" algn="just">
                        <a:buFontTx/>
                        <a:buNone/>
                      </a:pPr>
                      <a:endParaRPr lang="ru-RU" sz="1600" b="0" dirty="0" smtClean="0">
                        <a:ln>
                          <a:solidFill>
                            <a:schemeClr val="bg1"/>
                          </a:solidFill>
                        </a:ln>
                        <a:solidFill>
                          <a:schemeClr val="bg1"/>
                        </a:solidFill>
                        <a:latin typeface="Liberation Serif" panose="02020603050405020304" pitchFamily="18" charset="0"/>
                      </a:endParaRPr>
                    </a:p>
                    <a:p>
                      <a:pPr marL="0" indent="0" algn="just">
                        <a:buFontTx/>
                        <a:buNone/>
                      </a:pPr>
                      <a:r>
                        <a:rPr lang="ru-RU" sz="1600" b="1" dirty="0" smtClean="0">
                          <a:ln>
                            <a:solidFill>
                              <a:schemeClr val="bg1"/>
                            </a:solidFill>
                          </a:ln>
                          <a:solidFill>
                            <a:schemeClr val="bg1"/>
                          </a:solidFill>
                          <a:latin typeface="Liberation Serif" panose="02020603050405020304" pitchFamily="18" charset="0"/>
                        </a:rPr>
                        <a:t>Р</a:t>
                      </a:r>
                      <a:r>
                        <a:rPr lang="ru-RU" sz="1600" b="1" baseline="0" dirty="0" smtClean="0">
                          <a:ln>
                            <a:solidFill>
                              <a:schemeClr val="bg1"/>
                            </a:solidFill>
                          </a:ln>
                          <a:solidFill>
                            <a:schemeClr val="bg1"/>
                          </a:solidFill>
                          <a:latin typeface="Liberation Serif" panose="02020603050405020304" pitchFamily="18" charset="0"/>
                        </a:rPr>
                        <a:t>екомендуем четко формулировать отнесение тех или иных обязательств к обязательствам, не имеющим стоимостного выражения.</a:t>
                      </a:r>
                      <a:endParaRPr lang="ru-RU" sz="1600" b="1" dirty="0" smtClean="0">
                        <a:ln>
                          <a:solidFill>
                            <a:schemeClr val="bg1"/>
                          </a:solidFill>
                        </a:ln>
                        <a:solidFill>
                          <a:schemeClr val="bg1"/>
                        </a:solidFill>
                        <a:latin typeface="Liberation Serif" panose="02020603050405020304" pitchFamily="18" charset="0"/>
                      </a:endParaRPr>
                    </a:p>
                    <a:p>
                      <a:pPr algn="just"/>
                      <a:endParaRPr lang="ru-RU" sz="1600" b="0" dirty="0">
                        <a:ln>
                          <a:solidFill>
                            <a:schemeClr val="bg1"/>
                          </a:solidFill>
                        </a:ln>
                        <a:solidFill>
                          <a:schemeClr val="bg1"/>
                        </a:solidFill>
                        <a:latin typeface="Liberation Serif" panose="02020603050405020304" pitchFamily="18" charset="0"/>
                      </a:endParaRPr>
                    </a:p>
                  </a:txBody>
                  <a:tcPr/>
                </a:tc>
                <a:tc hMerge="1">
                  <a:txBody>
                    <a:bodyPr/>
                    <a:lstStyle/>
                    <a:p>
                      <a:pPr algn="ctr"/>
                      <a:endParaRPr lang="ru-RU" sz="1200" dirty="0">
                        <a:ln>
                          <a:solidFill>
                            <a:schemeClr val="bg1"/>
                          </a:solidFill>
                        </a:ln>
                        <a:solidFill>
                          <a:schemeClr val="bg1"/>
                        </a:solidFill>
                        <a:latin typeface="Liberation Serif" panose="02020603050405020304" pitchFamily="18" charset="0"/>
                      </a:endParaRPr>
                    </a:p>
                  </a:txBody>
                  <a:tcPr/>
                </a:tc>
              </a:tr>
            </a:tbl>
          </a:graphicData>
        </a:graphic>
      </p:graphicFrame>
    </p:spTree>
    <p:extLst>
      <p:ext uri="{BB962C8B-B14F-4D97-AF65-F5344CB8AC3E}">
        <p14:creationId xmlns:p14="http://schemas.microsoft.com/office/powerpoint/2010/main" val="427549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3294543106"/>
              </p:ext>
            </p:extLst>
          </p:nvPr>
        </p:nvGraphicFramePr>
        <p:xfrm>
          <a:off x="251520" y="692696"/>
          <a:ext cx="8784976" cy="6010532"/>
        </p:xfrm>
        <a:graphic>
          <a:graphicData uri="http://schemas.openxmlformats.org/drawingml/2006/table">
            <a:tbl>
              <a:tblPr firstRow="1" bandRow="1">
                <a:tableStyleId>{C4B1156A-380E-4F78-BDF5-A606A8083BF9}</a:tableStyleId>
              </a:tblPr>
              <a:tblGrid>
                <a:gridCol w="1440160"/>
                <a:gridCol w="3312368"/>
                <a:gridCol w="4032448"/>
              </a:tblGrid>
              <a:tr h="314216">
                <a:tc>
                  <a:txBody>
                    <a:bodyPr/>
                    <a:lstStyle/>
                    <a:p>
                      <a:pPr algn="ctr"/>
                      <a:r>
                        <a:rPr lang="ru-RU" b="0" dirty="0" smtClean="0">
                          <a:ln>
                            <a:solidFill>
                              <a:schemeClr val="bg1"/>
                            </a:solidFill>
                          </a:ln>
                          <a:latin typeface="Liberation Serif" panose="02020603050405020304" pitchFamily="18" charset="0"/>
                        </a:rPr>
                        <a:t>Субъект</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Нарушение</a:t>
                      </a:r>
                      <a:endParaRPr lang="ru-RU" b="0" dirty="0">
                        <a:ln>
                          <a:solidFill>
                            <a:schemeClr val="bg1"/>
                          </a:solidFill>
                        </a:ln>
                        <a:solidFill>
                          <a:schemeClr val="bg1"/>
                        </a:solidFill>
                        <a:latin typeface="Liberation Serif" panose="02020603050405020304" pitchFamily="18" charset="0"/>
                      </a:endParaRPr>
                    </a:p>
                  </a:txBody>
                  <a:tcPr/>
                </a:tc>
                <a:tc>
                  <a:txBody>
                    <a:bodyPr/>
                    <a:lstStyle/>
                    <a:p>
                      <a:pPr algn="ctr"/>
                      <a:r>
                        <a:rPr lang="ru-RU" b="0" dirty="0" smtClean="0">
                          <a:ln>
                            <a:solidFill>
                              <a:schemeClr val="bg1"/>
                            </a:solidFill>
                          </a:ln>
                          <a:latin typeface="Liberation Serif" panose="02020603050405020304" pitchFamily="18" charset="0"/>
                        </a:rPr>
                        <a:t>Ответственность</a:t>
                      </a:r>
                      <a:endParaRPr lang="ru-RU" b="0" dirty="0">
                        <a:ln>
                          <a:solidFill>
                            <a:schemeClr val="bg1"/>
                          </a:solidFill>
                        </a:ln>
                        <a:solidFill>
                          <a:schemeClr val="bg1"/>
                        </a:solidFill>
                        <a:latin typeface="Liberation Serif" panose="02020603050405020304" pitchFamily="18" charset="0"/>
                      </a:endParaRPr>
                    </a:p>
                  </a:txBody>
                  <a:tcPr/>
                </a:tc>
              </a:tr>
              <a:tr h="3404011">
                <a:tc rowSpan="2">
                  <a:txBody>
                    <a:bodyPr/>
                    <a:lstStyle/>
                    <a:p>
                      <a:pPr algn="ctr"/>
                      <a:r>
                        <a:rPr lang="ru-RU" sz="1600" b="1" u="none" dirty="0" smtClean="0">
                          <a:ln>
                            <a:solidFill>
                              <a:schemeClr val="bg1"/>
                            </a:solidFill>
                          </a:ln>
                          <a:solidFill>
                            <a:schemeClr val="bg1"/>
                          </a:solidFill>
                          <a:latin typeface="Liberation Serif" panose="02020603050405020304" pitchFamily="18" charset="0"/>
                        </a:rPr>
                        <a:t>Подрядчик</a:t>
                      </a:r>
                      <a:endParaRPr lang="ru-RU" sz="1600" b="1" u="none" dirty="0">
                        <a:ln>
                          <a:solidFill>
                            <a:schemeClr val="bg1"/>
                          </a:solidFill>
                        </a:ln>
                        <a:solidFill>
                          <a:schemeClr val="bg1"/>
                        </a:solidFill>
                        <a:latin typeface="Liberation Serif" panose="02020603050405020304" pitchFamily="18" charset="0"/>
                      </a:endParaRPr>
                    </a:p>
                  </a:txBody>
                  <a:tcPr/>
                </a:tc>
                <a:tc>
                  <a:txBody>
                    <a:bodyPr/>
                    <a:lstStyle/>
                    <a:p>
                      <a:pPr algn="ctr"/>
                      <a:r>
                        <a:rPr lang="ru-RU" sz="1800" dirty="0" smtClean="0">
                          <a:ln>
                            <a:solidFill>
                              <a:schemeClr val="bg1"/>
                            </a:solidFill>
                          </a:ln>
                          <a:solidFill>
                            <a:schemeClr val="bg1"/>
                          </a:solidFill>
                          <a:latin typeface="Liberation Serif" panose="02020603050405020304" pitchFamily="18" charset="0"/>
                        </a:rPr>
                        <a:t>Ненадлежащее исполнение обязательств по выполнению видов и объемов работ по строительству, реконструкции объектов капитального строительства, которые подрядчик обязан выполнить самостоятельно без привлечения других лиц к исполнению своих обязательств по контракту</a:t>
                      </a:r>
                    </a:p>
                    <a:p>
                      <a:pPr algn="ctr"/>
                      <a:endParaRPr lang="ru-RU" sz="1400" b="0" dirty="0" smtClean="0">
                        <a:ln>
                          <a:solidFill>
                            <a:schemeClr val="bg1"/>
                          </a:solidFill>
                        </a:ln>
                        <a:solidFill>
                          <a:schemeClr val="bg1"/>
                        </a:solidFill>
                        <a:latin typeface="Liberation Serif" panose="02020603050405020304" pitchFamily="18" charset="0"/>
                      </a:endParaRPr>
                    </a:p>
                    <a:p>
                      <a:pPr algn="ctr"/>
                      <a:r>
                        <a:rPr lang="ru-RU" sz="1400" b="0" dirty="0" smtClean="0">
                          <a:ln>
                            <a:solidFill>
                              <a:schemeClr val="bg1"/>
                            </a:solidFill>
                          </a:ln>
                          <a:solidFill>
                            <a:schemeClr val="bg1"/>
                          </a:solidFill>
                          <a:latin typeface="Liberation Serif" panose="02020603050405020304" pitchFamily="18" charset="0"/>
                        </a:rPr>
                        <a:t>(ч. 8 ст. 34 Федерального закона от 05.04.2013 </a:t>
                      </a:r>
                      <a:br>
                        <a:rPr lang="ru-RU" sz="1400" b="0" dirty="0" smtClean="0">
                          <a:ln>
                            <a:solidFill>
                              <a:schemeClr val="bg1"/>
                            </a:solidFill>
                          </a:ln>
                          <a:solidFill>
                            <a:schemeClr val="bg1"/>
                          </a:solidFill>
                          <a:latin typeface="Liberation Serif" panose="02020603050405020304" pitchFamily="18" charset="0"/>
                        </a:rPr>
                      </a:br>
                      <a:r>
                        <a:rPr lang="ru-RU" sz="1400" b="0" dirty="0" smtClean="0">
                          <a:ln>
                            <a:solidFill>
                              <a:schemeClr val="bg1"/>
                            </a:solidFill>
                          </a:ln>
                          <a:solidFill>
                            <a:schemeClr val="bg1"/>
                          </a:solidFill>
                          <a:latin typeface="Liberation Serif" panose="02020603050405020304" pitchFamily="18" charset="0"/>
                        </a:rPr>
                        <a:t>№ 44-ФЗ)</a:t>
                      </a:r>
                    </a:p>
                  </a:txBody>
                  <a:tcPr/>
                </a:tc>
                <a:tc>
                  <a:txBody>
                    <a:bodyPr/>
                    <a:lstStyle/>
                    <a:p>
                      <a:pPr algn="ctr"/>
                      <a:r>
                        <a:rPr lang="ru-RU" sz="1800" b="1" dirty="0" smtClean="0">
                          <a:ln>
                            <a:solidFill>
                              <a:schemeClr val="bg1"/>
                            </a:solidFill>
                          </a:ln>
                          <a:solidFill>
                            <a:schemeClr val="bg1"/>
                          </a:solidFill>
                          <a:latin typeface="Liberation Serif" panose="02020603050405020304" pitchFamily="18" charset="0"/>
                        </a:rPr>
                        <a:t>Штраф</a:t>
                      </a:r>
                      <a:r>
                        <a:rPr lang="ru-RU" sz="1800" dirty="0" smtClean="0">
                          <a:ln>
                            <a:solidFill>
                              <a:schemeClr val="bg1"/>
                            </a:solidFill>
                          </a:ln>
                          <a:solidFill>
                            <a:schemeClr val="bg1"/>
                          </a:solidFill>
                          <a:latin typeface="Liberation Serif" panose="02020603050405020304" pitchFamily="18" charset="0"/>
                        </a:rPr>
                        <a:t> за каждый факт неисполнения обязательств по контракту. </a:t>
                      </a:r>
                    </a:p>
                    <a:p>
                      <a:pPr algn="ctr"/>
                      <a:endParaRPr lang="ru-RU" sz="1800" dirty="0" smtClean="0">
                        <a:ln>
                          <a:solidFill>
                            <a:schemeClr val="bg1"/>
                          </a:solidFill>
                        </a:ln>
                        <a:solidFill>
                          <a:schemeClr val="bg1"/>
                        </a:solidFill>
                        <a:latin typeface="Liberation Serif" panose="02020603050405020304" pitchFamily="18" charset="0"/>
                      </a:endParaRPr>
                    </a:p>
                    <a:p>
                      <a:pPr algn="ctr"/>
                      <a:r>
                        <a:rPr lang="ru-RU" sz="1800" dirty="0" smtClean="0">
                          <a:ln>
                            <a:solidFill>
                              <a:schemeClr val="bg1"/>
                            </a:solidFill>
                          </a:ln>
                          <a:solidFill>
                            <a:schemeClr val="bg1"/>
                          </a:solidFill>
                          <a:latin typeface="Liberation Serif" panose="02020603050405020304" pitchFamily="18" charset="0"/>
                        </a:rPr>
                        <a:t>Размер штрафа - </a:t>
                      </a:r>
                    </a:p>
                    <a:p>
                      <a:pPr algn="ctr"/>
                      <a:r>
                        <a:rPr lang="ru-RU" sz="1800" b="1" dirty="0" smtClean="0">
                          <a:ln>
                            <a:solidFill>
                              <a:schemeClr val="bg1"/>
                            </a:solidFill>
                          </a:ln>
                          <a:solidFill>
                            <a:schemeClr val="bg1"/>
                          </a:solidFill>
                          <a:latin typeface="Liberation Serif" panose="02020603050405020304" pitchFamily="18" charset="0"/>
                        </a:rPr>
                        <a:t>5 % стоимости указанных работ</a:t>
                      </a:r>
                    </a:p>
                    <a:p>
                      <a:pPr algn="ctr"/>
                      <a:endParaRPr lang="ru-RU" sz="1800" dirty="0" smtClean="0">
                        <a:ln>
                          <a:solidFill>
                            <a:schemeClr val="bg1"/>
                          </a:solidFill>
                        </a:ln>
                        <a:solidFill>
                          <a:schemeClr val="bg1"/>
                        </a:solidFill>
                        <a:latin typeface="Liberation Serif" panose="02020603050405020304" pitchFamily="18" charset="0"/>
                      </a:endParaRPr>
                    </a:p>
                    <a:p>
                      <a:pPr algn="ctr"/>
                      <a:r>
                        <a:rPr lang="ru-RU" sz="1800" dirty="0" smtClean="0">
                          <a:ln>
                            <a:solidFill>
                              <a:schemeClr val="bg1"/>
                            </a:solidFill>
                          </a:ln>
                          <a:solidFill>
                            <a:schemeClr val="bg1"/>
                          </a:solidFill>
                          <a:latin typeface="Liberation Serif" panose="02020603050405020304" pitchFamily="18" charset="0"/>
                        </a:rPr>
                        <a:t>(пункт 7 Правил определения размера штрафа, начисляемого…., утвержденных Постановлением Правительства РФ </a:t>
                      </a:r>
                      <a:br>
                        <a:rPr lang="ru-RU" sz="1800" dirty="0" smtClean="0">
                          <a:ln>
                            <a:solidFill>
                              <a:schemeClr val="bg1"/>
                            </a:solidFill>
                          </a:ln>
                          <a:solidFill>
                            <a:schemeClr val="bg1"/>
                          </a:solidFill>
                          <a:latin typeface="Liberation Serif" panose="02020603050405020304" pitchFamily="18" charset="0"/>
                        </a:rPr>
                      </a:br>
                      <a:r>
                        <a:rPr lang="ru-RU" sz="1800" dirty="0" smtClean="0">
                          <a:ln>
                            <a:solidFill>
                              <a:schemeClr val="bg1"/>
                            </a:solidFill>
                          </a:ln>
                          <a:solidFill>
                            <a:schemeClr val="bg1"/>
                          </a:solidFill>
                          <a:latin typeface="Liberation Serif" panose="02020603050405020304" pitchFamily="18" charset="0"/>
                        </a:rPr>
                        <a:t>от 30.08.2017 № 1042)</a:t>
                      </a:r>
                    </a:p>
                  </a:txBody>
                  <a:tcPr/>
                </a:tc>
              </a:tr>
              <a:tr h="1682372">
                <a:tc vMerge="1">
                  <a:txBody>
                    <a:bodyPr/>
                    <a:lstStyle/>
                    <a:p>
                      <a:pPr algn="ctr"/>
                      <a:endParaRPr lang="ru-RU" dirty="0">
                        <a:ln>
                          <a:solidFill>
                            <a:schemeClr val="bg1"/>
                          </a:solidFill>
                        </a:ln>
                        <a:solidFill>
                          <a:schemeClr val="bg1"/>
                        </a:solidFill>
                        <a:latin typeface="Liberation Serif" panose="02020603050405020304" pitchFamily="18" charset="0"/>
                      </a:endParaRPr>
                    </a:p>
                  </a:txBody>
                  <a:tcPr/>
                </a:tc>
                <a:tc gridSpan="2">
                  <a:txBody>
                    <a:bodyPr/>
                    <a:lstStyle/>
                    <a:p>
                      <a:pPr algn="just"/>
                      <a:r>
                        <a:rPr lang="ru-RU" sz="1800" b="0" dirty="0" smtClean="0">
                          <a:ln>
                            <a:solidFill>
                              <a:schemeClr val="bg1"/>
                            </a:solidFill>
                          </a:ln>
                          <a:solidFill>
                            <a:schemeClr val="bg1"/>
                          </a:solidFill>
                          <a:latin typeface="Liberation Serif" panose="02020603050405020304" pitchFamily="18" charset="0"/>
                        </a:rPr>
                        <a:t>Штраф в размере 5% взимается от стоимости только тех работ, выполнение которых в нарушение условий контракта подрядчик передал третьим лицам.</a:t>
                      </a:r>
                    </a:p>
                  </a:txBody>
                  <a:tcPr/>
                </a:tc>
                <a:tc hMerge="1">
                  <a:txBody>
                    <a:bodyPr/>
                    <a:lstStyle/>
                    <a:p>
                      <a:pPr algn="ctr"/>
                      <a:endParaRPr lang="ru-RU" sz="1200" dirty="0">
                        <a:ln>
                          <a:solidFill>
                            <a:schemeClr val="bg1"/>
                          </a:solidFill>
                        </a:ln>
                        <a:solidFill>
                          <a:schemeClr val="bg1"/>
                        </a:solidFill>
                        <a:latin typeface="Liberation Serif" panose="02020603050405020304" pitchFamily="18" charset="0"/>
                      </a:endParaRPr>
                    </a:p>
                  </a:txBody>
                  <a:tcPr/>
                </a:tc>
              </a:tr>
            </a:tbl>
          </a:graphicData>
        </a:graphic>
      </p:graphicFrame>
      <p:pic>
        <p:nvPicPr>
          <p:cNvPr id="3" name="Picture 2" descr="Официальный сайт Департамент государственных закупок Свердловской област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9005" y="116632"/>
            <a:ext cx="650006" cy="4766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1894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иний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15676</TotalTime>
  <Words>2751</Words>
  <Application>Microsoft Office PowerPoint</Application>
  <PresentationFormat>Экран (4:3)</PresentationFormat>
  <Paragraphs>274</Paragraphs>
  <Slides>23</Slides>
  <Notes>4</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23</vt:i4>
      </vt:variant>
    </vt:vector>
  </HeadingPairs>
  <TitlesOfParts>
    <vt:vector size="30" baseType="lpstr">
      <vt:lpstr>Arial</vt:lpstr>
      <vt:lpstr>Calibri</vt:lpstr>
      <vt:lpstr>Century Gothic</vt:lpstr>
      <vt:lpstr>Liberation Serif</vt:lpstr>
      <vt:lpstr>Wingdings</vt:lpstr>
      <vt:lpstr>Wingdings 3</vt:lpstr>
      <vt:lpstr>Сектор</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Усольцев</dc:creator>
  <cp:lastModifiedBy>Богданова Мария Сергеевна</cp:lastModifiedBy>
  <cp:revision>499</cp:revision>
  <cp:lastPrinted>2019-12-18T06:15:53Z</cp:lastPrinted>
  <dcterms:created xsi:type="dcterms:W3CDTF">2017-08-24T05:44:34Z</dcterms:created>
  <dcterms:modified xsi:type="dcterms:W3CDTF">2020-10-16T08:29:47Z</dcterms:modified>
</cp:coreProperties>
</file>